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1" d="100"/>
          <a:sy n="61" d="100"/>
        </p:scale>
        <p:origin x="53" y="37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ED734-81DE-4D7C-B03B-857EB9249ADC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AAA59-4583-4D99-988E-1D1D0B5329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4045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ED734-81DE-4D7C-B03B-857EB9249ADC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AAA59-4583-4D99-988E-1D1D0B5329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7592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ED734-81DE-4D7C-B03B-857EB9249ADC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AAA59-4583-4D99-988E-1D1D0B5329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7040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ED734-81DE-4D7C-B03B-857EB9249ADC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AAA59-4583-4D99-988E-1D1D0B5329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326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ED734-81DE-4D7C-B03B-857EB9249ADC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AAA59-4583-4D99-988E-1D1D0B5329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18522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ED734-81DE-4D7C-B03B-857EB9249ADC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AAA59-4583-4D99-988E-1D1D0B5329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2668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ED734-81DE-4D7C-B03B-857EB9249ADC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AAA59-4583-4D99-988E-1D1D0B5329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32532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ED734-81DE-4D7C-B03B-857EB9249ADC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AAA59-4583-4D99-988E-1D1D0B5329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33207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ED734-81DE-4D7C-B03B-857EB9249ADC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AAA59-4583-4D99-988E-1D1D0B5329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91462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ED734-81DE-4D7C-B03B-857EB9249ADC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AAA59-4583-4D99-988E-1D1D0B5329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6041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ED734-81DE-4D7C-B03B-857EB9249ADC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AAA59-4583-4D99-988E-1D1D0B5329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70283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7ED734-81DE-4D7C-B03B-857EB9249ADC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5AAA59-4583-4D99-988E-1D1D0B5329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89393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hyperlink" Target="http://www.gap-system.org/~history/Biographies/Leibniz.html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.wisc.edu/~keisler/calc.html" TargetMode="External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finance.yahoo.com/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447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412889" y="994370"/>
            <a:ext cx="3366655" cy="966838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algn="ctr">
              <a:spcBef>
                <a:spcPts val="65"/>
              </a:spcBef>
            </a:pPr>
            <a:r>
              <a:rPr sz="682" spc="44" dirty="0">
                <a:latin typeface="Times New Roman"/>
                <a:cs typeface="Times New Roman"/>
              </a:rPr>
              <a:t>CHAPTER</a:t>
            </a:r>
            <a:r>
              <a:rPr sz="682" spc="164" dirty="0">
                <a:latin typeface="Times New Roman"/>
                <a:cs typeface="Times New Roman"/>
              </a:rPr>
              <a:t> </a:t>
            </a:r>
            <a:r>
              <a:rPr sz="682" spc="-3" dirty="0">
                <a:latin typeface="Times New Roman"/>
                <a:cs typeface="Times New Roman"/>
              </a:rPr>
              <a:t>4</a:t>
            </a:r>
            <a:endParaRPr sz="682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682">
              <a:latin typeface="Times New Roman"/>
              <a:cs typeface="Times New Roman"/>
            </a:endParaRPr>
          </a:p>
          <a:p>
            <a:pPr marL="16019" algn="ctr">
              <a:spcBef>
                <a:spcPts val="569"/>
              </a:spcBef>
            </a:pPr>
            <a:r>
              <a:rPr sz="955" b="1" spc="-20" dirty="0">
                <a:latin typeface="Georgia"/>
                <a:cs typeface="Georgia"/>
              </a:rPr>
              <a:t>Derivatives</a:t>
            </a:r>
            <a:r>
              <a:rPr sz="955" b="1" spc="119" dirty="0">
                <a:latin typeface="Georgia"/>
                <a:cs typeface="Georgia"/>
              </a:rPr>
              <a:t> </a:t>
            </a:r>
            <a:r>
              <a:rPr sz="955" b="1" spc="-17" dirty="0">
                <a:latin typeface="Georgia"/>
                <a:cs typeface="Georgia"/>
              </a:rPr>
              <a:t>(2)</a:t>
            </a:r>
            <a:endParaRPr sz="955">
              <a:latin typeface="Georgia"/>
              <a:cs typeface="Georgia"/>
            </a:endParaRPr>
          </a:p>
          <a:p>
            <a:pPr>
              <a:spcBef>
                <a:spcPts val="27"/>
              </a:spcBef>
            </a:pPr>
            <a:endParaRPr sz="1227">
              <a:latin typeface="Times New Roman"/>
              <a:cs typeface="Times New Roman"/>
            </a:endParaRPr>
          </a:p>
          <a:p>
            <a:pPr marL="8659"/>
            <a:r>
              <a:rPr sz="682" i="1" spc="3" dirty="0">
                <a:latin typeface="Times New Roman"/>
                <a:cs typeface="Times New Roman"/>
              </a:rPr>
              <a:t>“Leibniz </a:t>
            </a:r>
            <a:r>
              <a:rPr sz="682" i="1" spc="17" dirty="0">
                <a:latin typeface="Times New Roman"/>
                <a:cs typeface="Times New Roman"/>
              </a:rPr>
              <a:t>never </a:t>
            </a:r>
            <a:r>
              <a:rPr sz="682" i="1" spc="10" dirty="0">
                <a:latin typeface="Times New Roman"/>
                <a:cs typeface="Times New Roman"/>
              </a:rPr>
              <a:t>thought of </a:t>
            </a:r>
            <a:r>
              <a:rPr sz="682" i="1" spc="17" dirty="0">
                <a:latin typeface="Times New Roman"/>
                <a:cs typeface="Times New Roman"/>
              </a:rPr>
              <a:t>the </a:t>
            </a:r>
            <a:r>
              <a:rPr sz="682" i="1" spc="14" dirty="0">
                <a:latin typeface="Times New Roman"/>
                <a:cs typeface="Times New Roman"/>
              </a:rPr>
              <a:t>derivative </a:t>
            </a:r>
            <a:r>
              <a:rPr sz="682" i="1" spc="7" dirty="0">
                <a:latin typeface="Times New Roman"/>
                <a:cs typeface="Times New Roman"/>
              </a:rPr>
              <a:t>as</a:t>
            </a:r>
            <a:r>
              <a:rPr sz="682" i="1" spc="147" dirty="0">
                <a:latin typeface="Times New Roman"/>
                <a:cs typeface="Times New Roman"/>
              </a:rPr>
              <a:t> </a:t>
            </a:r>
            <a:r>
              <a:rPr sz="682" i="1" spc="3" dirty="0">
                <a:latin typeface="Times New Roman"/>
                <a:cs typeface="Times New Roman"/>
              </a:rPr>
              <a:t>a </a:t>
            </a:r>
            <a:r>
              <a:rPr sz="682" i="1" spc="14" dirty="0">
                <a:latin typeface="Times New Roman"/>
                <a:cs typeface="Times New Roman"/>
              </a:rPr>
              <a:t>limit”</a:t>
            </a:r>
            <a:endParaRPr sz="682">
              <a:latin typeface="Times New Roman"/>
              <a:cs typeface="Times New Roman"/>
            </a:endParaRPr>
          </a:p>
          <a:p>
            <a:pPr>
              <a:spcBef>
                <a:spcPts val="10"/>
              </a:spcBef>
            </a:pPr>
            <a:endParaRPr sz="955">
              <a:latin typeface="Times New Roman"/>
              <a:cs typeface="Times New Roman"/>
            </a:endParaRPr>
          </a:p>
          <a:p>
            <a:pPr marL="1189727"/>
            <a:r>
              <a:rPr sz="545" spc="55" dirty="0">
                <a:solidFill>
                  <a:srgbClr val="007F00"/>
                </a:solidFill>
                <a:latin typeface="Times New Roman"/>
                <a:cs typeface="Times New Roman"/>
                <a:hlinkClick r:id="rId2"/>
              </a:rPr>
              <a:t>http://www.gap-system.org/</a:t>
            </a:r>
            <a:r>
              <a:rPr sz="818" spc="82" baseline="-10416" dirty="0">
                <a:solidFill>
                  <a:srgbClr val="007F00"/>
                </a:solidFill>
                <a:latin typeface="Times New Roman"/>
                <a:cs typeface="Times New Roman"/>
                <a:hlinkClick r:id="rId2"/>
              </a:rPr>
              <a:t>~</a:t>
            </a:r>
            <a:r>
              <a:rPr sz="545" spc="55" dirty="0">
                <a:solidFill>
                  <a:srgbClr val="007F00"/>
                </a:solidFill>
                <a:latin typeface="Times New Roman"/>
                <a:cs typeface="Times New Roman"/>
                <a:hlinkClick r:id="rId2"/>
              </a:rPr>
              <a:t>history/Biographies/Leibniz.html</a:t>
            </a:r>
            <a:endParaRPr sz="545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7314438" y="2051615"/>
            <a:ext cx="34636" cy="0"/>
          </a:xfrm>
          <a:custGeom>
            <a:avLst/>
            <a:gdLst/>
            <a:ahLst/>
            <a:cxnLst/>
            <a:rect l="l" t="t" r="r" b="b"/>
            <a:pathLst>
              <a:path w="50800">
                <a:moveTo>
                  <a:pt x="0" y="0"/>
                </a:moveTo>
                <a:lnTo>
                  <a:pt x="50431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4" name="object 4"/>
          <p:cNvSpPr txBox="1"/>
          <p:nvPr/>
        </p:nvSpPr>
        <p:spPr>
          <a:xfrm>
            <a:off x="4061114" y="1978258"/>
            <a:ext cx="4073236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  <a:tabLst>
                <a:tab pos="3253134" algn="l"/>
              </a:tabLst>
            </a:pPr>
            <a:r>
              <a:rPr sz="682" spc="24" dirty="0">
                <a:latin typeface="Times New Roman"/>
                <a:cs typeface="Times New Roman"/>
              </a:rPr>
              <a:t>In</a:t>
            </a:r>
            <a:r>
              <a:rPr sz="682" spc="58" dirty="0">
                <a:latin typeface="Times New Roman"/>
                <a:cs typeface="Times New Roman"/>
              </a:rPr>
              <a:t> </a:t>
            </a:r>
            <a:r>
              <a:rPr sz="682" spc="14" dirty="0">
                <a:latin typeface="Times New Roman"/>
                <a:cs typeface="Times New Roman"/>
              </a:rPr>
              <a:t>chapter</a:t>
            </a:r>
            <a:r>
              <a:rPr sz="682" spc="14" dirty="0">
                <a:solidFill>
                  <a:srgbClr val="0000FF"/>
                </a:solidFill>
                <a:latin typeface="Times New Roman"/>
                <a:cs typeface="Times New Roman"/>
              </a:rPr>
              <a:t>2</a:t>
            </a:r>
            <a:r>
              <a:rPr sz="682" spc="14" dirty="0">
                <a:latin typeface="Times New Roman"/>
                <a:cs typeface="Times New Roman"/>
              </a:rPr>
              <a:t>we</a:t>
            </a:r>
            <a:r>
              <a:rPr sz="682" spc="61" dirty="0">
                <a:latin typeface="Times New Roman"/>
                <a:cs typeface="Times New Roman"/>
              </a:rPr>
              <a:t> </a:t>
            </a:r>
            <a:r>
              <a:rPr sz="682" spc="3" dirty="0">
                <a:latin typeface="Times New Roman"/>
                <a:cs typeface="Times New Roman"/>
              </a:rPr>
              <a:t>saw</a:t>
            </a:r>
            <a:r>
              <a:rPr sz="682" spc="61" dirty="0">
                <a:latin typeface="Times New Roman"/>
                <a:cs typeface="Times New Roman"/>
              </a:rPr>
              <a:t> </a:t>
            </a:r>
            <a:r>
              <a:rPr sz="682" spc="7" dirty="0">
                <a:latin typeface="Times New Roman"/>
                <a:cs typeface="Times New Roman"/>
              </a:rPr>
              <a:t>two</a:t>
            </a:r>
            <a:r>
              <a:rPr sz="682" spc="61" dirty="0">
                <a:latin typeface="Times New Roman"/>
                <a:cs typeface="Times New Roman"/>
              </a:rPr>
              <a:t> </a:t>
            </a:r>
            <a:r>
              <a:rPr sz="682" spc="27" dirty="0">
                <a:latin typeface="Times New Roman"/>
                <a:cs typeface="Times New Roman"/>
              </a:rPr>
              <a:t>mathematical</a:t>
            </a:r>
            <a:r>
              <a:rPr sz="682" spc="61" dirty="0">
                <a:latin typeface="Times New Roman"/>
                <a:cs typeface="Times New Roman"/>
              </a:rPr>
              <a:t> </a:t>
            </a:r>
            <a:r>
              <a:rPr sz="682" spc="14" dirty="0">
                <a:latin typeface="Times New Roman"/>
                <a:cs typeface="Times New Roman"/>
              </a:rPr>
              <a:t>problems</a:t>
            </a:r>
            <a:r>
              <a:rPr sz="682" spc="61" dirty="0">
                <a:latin typeface="Times New Roman"/>
                <a:cs typeface="Times New Roman"/>
              </a:rPr>
              <a:t> </a:t>
            </a:r>
            <a:r>
              <a:rPr sz="682" spc="7" dirty="0">
                <a:latin typeface="Times New Roman"/>
                <a:cs typeface="Times New Roman"/>
              </a:rPr>
              <a:t>which</a:t>
            </a:r>
            <a:r>
              <a:rPr sz="682" spc="61" dirty="0">
                <a:latin typeface="Times New Roman"/>
                <a:cs typeface="Times New Roman"/>
              </a:rPr>
              <a:t> </a:t>
            </a:r>
            <a:r>
              <a:rPr sz="682" spc="7" dirty="0">
                <a:latin typeface="Times New Roman"/>
                <a:cs typeface="Times New Roman"/>
              </a:rPr>
              <a:t>led</a:t>
            </a:r>
            <a:r>
              <a:rPr sz="682" spc="61" dirty="0">
                <a:latin typeface="Times New Roman"/>
                <a:cs typeface="Times New Roman"/>
              </a:rPr>
              <a:t> </a:t>
            </a:r>
            <a:r>
              <a:rPr sz="682" spc="34" dirty="0">
                <a:latin typeface="Times New Roman"/>
                <a:cs typeface="Times New Roman"/>
              </a:rPr>
              <a:t>to</a:t>
            </a:r>
            <a:r>
              <a:rPr sz="682" spc="61" dirty="0">
                <a:latin typeface="Times New Roman"/>
                <a:cs typeface="Times New Roman"/>
              </a:rPr>
              <a:t> </a:t>
            </a:r>
            <a:r>
              <a:rPr sz="682" spc="10" dirty="0">
                <a:latin typeface="Times New Roman"/>
                <a:cs typeface="Times New Roman"/>
              </a:rPr>
              <a:t>expressions</a:t>
            </a:r>
            <a:r>
              <a:rPr sz="682" spc="61" dirty="0">
                <a:latin typeface="Times New Roman"/>
                <a:cs typeface="Times New Roman"/>
              </a:rPr>
              <a:t> </a:t>
            </a:r>
            <a:r>
              <a:rPr sz="682" spc="-14" dirty="0">
                <a:latin typeface="Times New Roman"/>
                <a:cs typeface="Times New Roman"/>
              </a:rPr>
              <a:t>of</a:t>
            </a:r>
            <a:r>
              <a:rPr sz="682" spc="61" dirty="0">
                <a:latin typeface="Times New Roman"/>
                <a:cs typeface="Times New Roman"/>
              </a:rPr>
              <a:t> </a:t>
            </a:r>
            <a:r>
              <a:rPr sz="682" spc="34" dirty="0">
                <a:latin typeface="Times New Roman"/>
                <a:cs typeface="Times New Roman"/>
              </a:rPr>
              <a:t>the</a:t>
            </a:r>
            <a:r>
              <a:rPr sz="682" spc="61" dirty="0">
                <a:latin typeface="Times New Roman"/>
                <a:cs typeface="Times New Roman"/>
              </a:rPr>
              <a:t> </a:t>
            </a:r>
            <a:r>
              <a:rPr sz="682" spc="10" dirty="0">
                <a:latin typeface="Times New Roman"/>
                <a:cs typeface="Times New Roman"/>
              </a:rPr>
              <a:t>form	</a:t>
            </a:r>
            <a:r>
              <a:rPr sz="716" spc="46" baseline="31746" dirty="0">
                <a:latin typeface="Times New Roman"/>
                <a:cs typeface="Times New Roman"/>
              </a:rPr>
              <a:t>0 </a:t>
            </a:r>
            <a:r>
              <a:rPr sz="682" spc="14" dirty="0">
                <a:latin typeface="Times New Roman"/>
                <a:cs typeface="Times New Roman"/>
              </a:rPr>
              <a:t>. </a:t>
            </a:r>
            <a:r>
              <a:rPr sz="682" spc="-7" dirty="0">
                <a:latin typeface="Times New Roman"/>
                <a:cs typeface="Times New Roman"/>
              </a:rPr>
              <a:t>Now </a:t>
            </a:r>
            <a:r>
              <a:rPr sz="682" spc="51" dirty="0">
                <a:latin typeface="Times New Roman"/>
                <a:cs typeface="Times New Roman"/>
              </a:rPr>
              <a:t>that </a:t>
            </a:r>
            <a:r>
              <a:rPr sz="682" spc="-17" dirty="0">
                <a:latin typeface="Times New Roman"/>
                <a:cs typeface="Times New Roman"/>
              </a:rPr>
              <a:t>we</a:t>
            </a:r>
            <a:r>
              <a:rPr sz="682" spc="-48" dirty="0">
                <a:latin typeface="Times New Roman"/>
                <a:cs typeface="Times New Roman"/>
              </a:rPr>
              <a:t> </a:t>
            </a:r>
            <a:r>
              <a:rPr sz="682" spc="3" dirty="0">
                <a:latin typeface="Times New Roman"/>
                <a:cs typeface="Times New Roman"/>
              </a:rPr>
              <a:t>know</a:t>
            </a:r>
            <a:endParaRPr sz="682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061114" y="2033883"/>
            <a:ext cx="4072803" cy="367379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3253134">
              <a:lnSpc>
                <a:spcPts val="474"/>
              </a:lnSpc>
              <a:spcBef>
                <a:spcPts val="65"/>
              </a:spcBef>
            </a:pPr>
            <a:r>
              <a:rPr sz="477" spc="31" dirty="0">
                <a:latin typeface="Times New Roman"/>
                <a:cs typeface="Times New Roman"/>
              </a:rPr>
              <a:t>0</a:t>
            </a:r>
            <a:endParaRPr sz="477">
              <a:latin typeface="Times New Roman"/>
              <a:cs typeface="Times New Roman"/>
            </a:endParaRPr>
          </a:p>
          <a:p>
            <a:pPr marL="8659">
              <a:lnSpc>
                <a:spcPts val="719"/>
              </a:lnSpc>
            </a:pPr>
            <a:r>
              <a:rPr sz="682" spc="10" dirty="0">
                <a:latin typeface="Times New Roman"/>
                <a:cs typeface="Times New Roman"/>
              </a:rPr>
              <a:t>how </a:t>
            </a:r>
            <a:r>
              <a:rPr sz="682" spc="41" dirty="0">
                <a:latin typeface="Times New Roman"/>
                <a:cs typeface="Times New Roman"/>
              </a:rPr>
              <a:t>to </a:t>
            </a:r>
            <a:r>
              <a:rPr sz="682" spc="27" dirty="0">
                <a:latin typeface="Times New Roman"/>
                <a:cs typeface="Times New Roman"/>
              </a:rPr>
              <a:t>handle </a:t>
            </a:r>
            <a:r>
              <a:rPr sz="682" spc="20" dirty="0">
                <a:latin typeface="Times New Roman"/>
                <a:cs typeface="Times New Roman"/>
              </a:rPr>
              <a:t>limits, </a:t>
            </a:r>
            <a:r>
              <a:rPr sz="682" spc="-7" dirty="0">
                <a:latin typeface="Times New Roman"/>
                <a:cs typeface="Times New Roman"/>
              </a:rPr>
              <a:t>we </a:t>
            </a:r>
            <a:r>
              <a:rPr sz="682" spc="31" dirty="0">
                <a:latin typeface="Times New Roman"/>
                <a:cs typeface="Times New Roman"/>
              </a:rPr>
              <a:t>can </a:t>
            </a:r>
            <a:r>
              <a:rPr sz="682" spc="41" dirty="0">
                <a:latin typeface="Times New Roman"/>
                <a:cs typeface="Times New Roman"/>
              </a:rPr>
              <a:t>state the </a:t>
            </a:r>
            <a:r>
              <a:rPr sz="682" spc="17" dirty="0">
                <a:latin typeface="Times New Roman"/>
                <a:cs typeface="Times New Roman"/>
              </a:rPr>
              <a:t>definition </a:t>
            </a:r>
            <a:r>
              <a:rPr sz="682" spc="-7" dirty="0">
                <a:latin typeface="Times New Roman"/>
                <a:cs typeface="Times New Roman"/>
              </a:rPr>
              <a:t>of </a:t>
            </a:r>
            <a:r>
              <a:rPr sz="682" spc="41" dirty="0">
                <a:latin typeface="Times New Roman"/>
                <a:cs typeface="Times New Roman"/>
              </a:rPr>
              <a:t>the </a:t>
            </a:r>
            <a:r>
              <a:rPr sz="682" spc="20" dirty="0">
                <a:latin typeface="Times New Roman"/>
                <a:cs typeface="Times New Roman"/>
              </a:rPr>
              <a:t>derivative </a:t>
            </a:r>
            <a:r>
              <a:rPr sz="682" spc="-7" dirty="0">
                <a:latin typeface="Times New Roman"/>
                <a:cs typeface="Times New Roman"/>
              </a:rPr>
              <a:t>of </a:t>
            </a:r>
            <a:r>
              <a:rPr sz="682" spc="41" dirty="0">
                <a:latin typeface="Times New Roman"/>
                <a:cs typeface="Times New Roman"/>
              </a:rPr>
              <a:t>a </a:t>
            </a:r>
            <a:r>
              <a:rPr sz="682" spc="24" dirty="0">
                <a:latin typeface="Times New Roman"/>
                <a:cs typeface="Times New Roman"/>
              </a:rPr>
              <a:t>function. </a:t>
            </a:r>
            <a:r>
              <a:rPr sz="682" spc="27" dirty="0">
                <a:latin typeface="Times New Roman"/>
                <a:cs typeface="Times New Roman"/>
              </a:rPr>
              <a:t>After computing </a:t>
            </a:r>
            <a:r>
              <a:rPr sz="682" spc="41" dirty="0">
                <a:latin typeface="Times New Roman"/>
                <a:cs typeface="Times New Roman"/>
              </a:rPr>
              <a:t>a</a:t>
            </a:r>
            <a:r>
              <a:rPr sz="682" spc="89" dirty="0">
                <a:latin typeface="Times New Roman"/>
                <a:cs typeface="Times New Roman"/>
              </a:rPr>
              <a:t> </a:t>
            </a:r>
            <a:r>
              <a:rPr sz="682" spc="-3" dirty="0">
                <a:latin typeface="Times New Roman"/>
                <a:cs typeface="Times New Roman"/>
              </a:rPr>
              <a:t>few</a:t>
            </a:r>
            <a:endParaRPr sz="682">
              <a:latin typeface="Times New Roman"/>
              <a:cs typeface="Times New Roman"/>
            </a:endParaRPr>
          </a:p>
          <a:p>
            <a:pPr marL="8659" marR="6061">
              <a:lnSpc>
                <a:spcPts val="818"/>
              </a:lnSpc>
              <a:spcBef>
                <a:spcPts val="27"/>
              </a:spcBef>
            </a:pPr>
            <a:r>
              <a:rPr sz="682" spc="7" dirty="0">
                <a:latin typeface="Times New Roman"/>
                <a:cs typeface="Times New Roman"/>
              </a:rPr>
              <a:t>derivatives using </a:t>
            </a:r>
            <a:r>
              <a:rPr sz="682" spc="27" dirty="0">
                <a:latin typeface="Times New Roman"/>
                <a:cs typeface="Times New Roman"/>
              </a:rPr>
              <a:t>the </a:t>
            </a:r>
            <a:r>
              <a:rPr sz="682" spc="7" dirty="0">
                <a:latin typeface="Times New Roman"/>
                <a:cs typeface="Times New Roman"/>
              </a:rPr>
              <a:t>definition </a:t>
            </a:r>
            <a:r>
              <a:rPr sz="682" spc="-20" dirty="0">
                <a:latin typeface="Times New Roman"/>
                <a:cs typeface="Times New Roman"/>
              </a:rPr>
              <a:t>we </a:t>
            </a:r>
            <a:r>
              <a:rPr sz="682" spc="-7" dirty="0">
                <a:latin typeface="Times New Roman"/>
                <a:cs typeface="Times New Roman"/>
              </a:rPr>
              <a:t>will </a:t>
            </a:r>
            <a:r>
              <a:rPr sz="682" spc="17" dirty="0">
                <a:latin typeface="Times New Roman"/>
                <a:cs typeface="Times New Roman"/>
              </a:rPr>
              <a:t>spend </a:t>
            </a:r>
            <a:r>
              <a:rPr sz="682" spc="20" dirty="0">
                <a:latin typeface="Times New Roman"/>
                <a:cs typeface="Times New Roman"/>
              </a:rPr>
              <a:t>most </a:t>
            </a:r>
            <a:r>
              <a:rPr sz="682" spc="-17" dirty="0">
                <a:latin typeface="Times New Roman"/>
                <a:cs typeface="Times New Roman"/>
              </a:rPr>
              <a:t>of </a:t>
            </a:r>
            <a:r>
              <a:rPr sz="682" spc="20" dirty="0">
                <a:latin typeface="Times New Roman"/>
                <a:cs typeface="Times New Roman"/>
              </a:rPr>
              <a:t>this </a:t>
            </a:r>
            <a:r>
              <a:rPr sz="682" spc="7" dirty="0">
                <a:latin typeface="Times New Roman"/>
                <a:cs typeface="Times New Roman"/>
              </a:rPr>
              <a:t>section </a:t>
            </a:r>
            <a:r>
              <a:rPr sz="682" spc="3" dirty="0">
                <a:latin typeface="Times New Roman"/>
                <a:cs typeface="Times New Roman"/>
              </a:rPr>
              <a:t>developing </a:t>
            </a:r>
            <a:r>
              <a:rPr sz="682" spc="27" dirty="0">
                <a:latin typeface="Times New Roman"/>
                <a:cs typeface="Times New Roman"/>
              </a:rPr>
              <a:t>the </a:t>
            </a:r>
            <a:r>
              <a:rPr sz="682" i="1" spc="7" dirty="0">
                <a:latin typeface="Times New Roman"/>
                <a:cs typeface="Times New Roman"/>
              </a:rPr>
              <a:t>differential </a:t>
            </a:r>
            <a:r>
              <a:rPr sz="682" i="1" dirty="0">
                <a:latin typeface="Times New Roman"/>
                <a:cs typeface="Times New Roman"/>
              </a:rPr>
              <a:t>calculus, </a:t>
            </a:r>
            <a:r>
              <a:rPr sz="682" dirty="0">
                <a:latin typeface="Times New Roman"/>
                <a:cs typeface="Times New Roman"/>
              </a:rPr>
              <a:t>which </a:t>
            </a:r>
            <a:r>
              <a:rPr sz="682" spc="-7" dirty="0">
                <a:latin typeface="Times New Roman"/>
                <a:cs typeface="Times New Roman"/>
              </a:rPr>
              <a:t>is  </a:t>
            </a:r>
            <a:r>
              <a:rPr sz="682" spc="34" dirty="0">
                <a:latin typeface="Times New Roman"/>
                <a:cs typeface="Times New Roman"/>
              </a:rPr>
              <a:t>a</a:t>
            </a:r>
            <a:r>
              <a:rPr sz="682" spc="55" dirty="0">
                <a:latin typeface="Times New Roman"/>
                <a:cs typeface="Times New Roman"/>
              </a:rPr>
              <a:t> </a:t>
            </a:r>
            <a:r>
              <a:rPr sz="682" spc="7" dirty="0">
                <a:latin typeface="Times New Roman"/>
                <a:cs typeface="Times New Roman"/>
              </a:rPr>
              <a:t>collection</a:t>
            </a:r>
            <a:r>
              <a:rPr sz="682" spc="58" dirty="0">
                <a:latin typeface="Times New Roman"/>
                <a:cs typeface="Times New Roman"/>
              </a:rPr>
              <a:t> </a:t>
            </a:r>
            <a:r>
              <a:rPr sz="682" spc="-14" dirty="0">
                <a:latin typeface="Times New Roman"/>
                <a:cs typeface="Times New Roman"/>
              </a:rPr>
              <a:t>of</a:t>
            </a:r>
            <a:r>
              <a:rPr sz="682" spc="58" dirty="0">
                <a:latin typeface="Times New Roman"/>
                <a:cs typeface="Times New Roman"/>
              </a:rPr>
              <a:t> </a:t>
            </a:r>
            <a:r>
              <a:rPr sz="682" spc="14" dirty="0">
                <a:latin typeface="Times New Roman"/>
                <a:cs typeface="Times New Roman"/>
              </a:rPr>
              <a:t>rules</a:t>
            </a:r>
            <a:r>
              <a:rPr sz="682" spc="58" dirty="0">
                <a:latin typeface="Times New Roman"/>
                <a:cs typeface="Times New Roman"/>
              </a:rPr>
              <a:t> </a:t>
            </a:r>
            <a:r>
              <a:rPr sz="682" spc="55" dirty="0">
                <a:latin typeface="Times New Roman"/>
                <a:cs typeface="Times New Roman"/>
              </a:rPr>
              <a:t>that </a:t>
            </a:r>
            <a:r>
              <a:rPr sz="682" dirty="0">
                <a:latin typeface="Times New Roman"/>
                <a:cs typeface="Times New Roman"/>
              </a:rPr>
              <a:t>allow</a:t>
            </a:r>
            <a:r>
              <a:rPr sz="682" spc="58" dirty="0">
                <a:latin typeface="Times New Roman"/>
                <a:cs typeface="Times New Roman"/>
              </a:rPr>
              <a:t> </a:t>
            </a:r>
            <a:r>
              <a:rPr sz="682" spc="10" dirty="0">
                <a:latin typeface="Times New Roman"/>
                <a:cs typeface="Times New Roman"/>
              </a:rPr>
              <a:t>you</a:t>
            </a:r>
            <a:r>
              <a:rPr sz="682" spc="58" dirty="0">
                <a:latin typeface="Times New Roman"/>
                <a:cs typeface="Times New Roman"/>
              </a:rPr>
              <a:t> </a:t>
            </a:r>
            <a:r>
              <a:rPr sz="682" spc="34" dirty="0">
                <a:latin typeface="Times New Roman"/>
                <a:cs typeface="Times New Roman"/>
              </a:rPr>
              <a:t>to</a:t>
            </a:r>
            <a:r>
              <a:rPr sz="682" spc="58" dirty="0">
                <a:latin typeface="Times New Roman"/>
                <a:cs typeface="Times New Roman"/>
              </a:rPr>
              <a:t> </a:t>
            </a:r>
            <a:r>
              <a:rPr sz="682" spc="24" dirty="0">
                <a:latin typeface="Times New Roman"/>
                <a:cs typeface="Times New Roman"/>
              </a:rPr>
              <a:t>compute</a:t>
            </a:r>
            <a:r>
              <a:rPr sz="682" spc="55" dirty="0">
                <a:latin typeface="Times New Roman"/>
                <a:cs typeface="Times New Roman"/>
              </a:rPr>
              <a:t> </a:t>
            </a:r>
            <a:r>
              <a:rPr sz="682" spc="14" dirty="0">
                <a:latin typeface="Times New Roman"/>
                <a:cs typeface="Times New Roman"/>
              </a:rPr>
              <a:t>derivatives</a:t>
            </a:r>
            <a:r>
              <a:rPr sz="682" spc="58" dirty="0">
                <a:latin typeface="Times New Roman"/>
                <a:cs typeface="Times New Roman"/>
              </a:rPr>
              <a:t> </a:t>
            </a:r>
            <a:r>
              <a:rPr sz="682" spc="31" dirty="0">
                <a:latin typeface="Times New Roman"/>
                <a:cs typeface="Times New Roman"/>
              </a:rPr>
              <a:t>without</a:t>
            </a:r>
            <a:r>
              <a:rPr sz="682" spc="58" dirty="0">
                <a:latin typeface="Times New Roman"/>
                <a:cs typeface="Times New Roman"/>
              </a:rPr>
              <a:t> </a:t>
            </a:r>
            <a:r>
              <a:rPr sz="682" spc="7" dirty="0">
                <a:latin typeface="Times New Roman"/>
                <a:cs typeface="Times New Roman"/>
              </a:rPr>
              <a:t>always</a:t>
            </a:r>
            <a:r>
              <a:rPr sz="682" spc="58" dirty="0">
                <a:latin typeface="Times New Roman"/>
                <a:cs typeface="Times New Roman"/>
              </a:rPr>
              <a:t> </a:t>
            </a:r>
            <a:r>
              <a:rPr sz="682" spc="17" dirty="0">
                <a:latin typeface="Times New Roman"/>
                <a:cs typeface="Times New Roman"/>
              </a:rPr>
              <a:t>having</a:t>
            </a:r>
            <a:r>
              <a:rPr sz="682" spc="55" dirty="0">
                <a:latin typeface="Times New Roman"/>
                <a:cs typeface="Times New Roman"/>
              </a:rPr>
              <a:t> </a:t>
            </a:r>
            <a:r>
              <a:rPr sz="682" spc="34" dirty="0">
                <a:latin typeface="Times New Roman"/>
                <a:cs typeface="Times New Roman"/>
              </a:rPr>
              <a:t>to</a:t>
            </a:r>
            <a:r>
              <a:rPr sz="682" spc="58" dirty="0">
                <a:latin typeface="Times New Roman"/>
                <a:cs typeface="Times New Roman"/>
              </a:rPr>
              <a:t> </a:t>
            </a:r>
            <a:r>
              <a:rPr sz="682" spc="10" dirty="0">
                <a:latin typeface="Times New Roman"/>
                <a:cs typeface="Times New Roman"/>
              </a:rPr>
              <a:t>use</a:t>
            </a:r>
            <a:r>
              <a:rPr sz="682" spc="58" dirty="0">
                <a:latin typeface="Times New Roman"/>
                <a:cs typeface="Times New Roman"/>
              </a:rPr>
              <a:t> </a:t>
            </a:r>
            <a:r>
              <a:rPr sz="682" spc="14" dirty="0">
                <a:latin typeface="Times New Roman"/>
                <a:cs typeface="Times New Roman"/>
              </a:rPr>
              <a:t>basic</a:t>
            </a:r>
            <a:r>
              <a:rPr sz="682" spc="58" dirty="0">
                <a:latin typeface="Times New Roman"/>
                <a:cs typeface="Times New Roman"/>
              </a:rPr>
              <a:t> </a:t>
            </a:r>
            <a:r>
              <a:rPr sz="682" spc="14" dirty="0">
                <a:latin typeface="Times New Roman"/>
                <a:cs typeface="Times New Roman"/>
              </a:rPr>
              <a:t>definition.</a:t>
            </a:r>
            <a:endParaRPr sz="682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061114" y="2505979"/>
            <a:ext cx="4069773" cy="537682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1546039">
              <a:spcBef>
                <a:spcPts val="65"/>
              </a:spcBef>
            </a:pPr>
            <a:r>
              <a:rPr sz="682" b="1" spc="24" dirty="0">
                <a:latin typeface="Georgia"/>
                <a:cs typeface="Georgia"/>
              </a:rPr>
              <a:t>1. </a:t>
            </a:r>
            <a:r>
              <a:rPr sz="682" b="1" spc="-17" dirty="0">
                <a:latin typeface="Georgia"/>
                <a:cs typeface="Georgia"/>
              </a:rPr>
              <a:t>Derivatives</a:t>
            </a:r>
            <a:r>
              <a:rPr sz="682" b="1" spc="78" dirty="0">
                <a:latin typeface="Georgia"/>
                <a:cs typeface="Georgia"/>
              </a:rPr>
              <a:t> </a:t>
            </a:r>
            <a:r>
              <a:rPr sz="682" b="1" spc="-31" dirty="0">
                <a:latin typeface="Georgia"/>
                <a:cs typeface="Georgia"/>
              </a:rPr>
              <a:t>Deftned</a:t>
            </a:r>
            <a:endParaRPr sz="682">
              <a:latin typeface="Georgia"/>
              <a:cs typeface="Georgia"/>
            </a:endParaRPr>
          </a:p>
          <a:p>
            <a:pPr>
              <a:spcBef>
                <a:spcPts val="3"/>
              </a:spcBef>
            </a:pPr>
            <a:endParaRPr sz="545">
              <a:latin typeface="Times New Roman"/>
              <a:cs typeface="Times New Roman"/>
            </a:endParaRPr>
          </a:p>
          <a:p>
            <a:pPr marL="8659" marR="3464" indent="154993"/>
            <a:r>
              <a:rPr sz="682" b="1" spc="24" dirty="0">
                <a:latin typeface="Georgia"/>
                <a:cs typeface="Georgia"/>
              </a:rPr>
              <a:t>1.1. </a:t>
            </a:r>
            <a:r>
              <a:rPr sz="682" b="1" spc="-24" dirty="0">
                <a:latin typeface="Georgia"/>
                <a:cs typeface="Georgia"/>
              </a:rPr>
              <a:t>Deftnition. </a:t>
            </a:r>
            <a:r>
              <a:rPr sz="682" i="1" spc="14" dirty="0">
                <a:latin typeface="Times New Roman"/>
                <a:cs typeface="Times New Roman"/>
              </a:rPr>
              <a:t>Let </a:t>
            </a:r>
            <a:r>
              <a:rPr sz="682" spc="78" dirty="0">
                <a:latin typeface="DejaVu Serif"/>
                <a:cs typeface="DejaVu Serif"/>
              </a:rPr>
              <a:t>f </a:t>
            </a:r>
            <a:r>
              <a:rPr sz="682" i="1" spc="-34" dirty="0">
                <a:latin typeface="Times New Roman"/>
                <a:cs typeface="Times New Roman"/>
              </a:rPr>
              <a:t>be </a:t>
            </a:r>
            <a:r>
              <a:rPr sz="682" i="1" dirty="0">
                <a:latin typeface="Times New Roman"/>
                <a:cs typeface="Times New Roman"/>
              </a:rPr>
              <a:t>a </a:t>
            </a:r>
            <a:r>
              <a:rPr sz="682" i="1" spc="17" dirty="0">
                <a:latin typeface="Times New Roman"/>
                <a:cs typeface="Times New Roman"/>
              </a:rPr>
              <a:t>function </a:t>
            </a:r>
            <a:r>
              <a:rPr sz="682" i="1" dirty="0">
                <a:latin typeface="Times New Roman"/>
                <a:cs typeface="Times New Roman"/>
              </a:rPr>
              <a:t>which </a:t>
            </a:r>
            <a:r>
              <a:rPr sz="682" i="1" spc="10" dirty="0">
                <a:latin typeface="Times New Roman"/>
                <a:cs typeface="Times New Roman"/>
              </a:rPr>
              <a:t>is </a:t>
            </a:r>
            <a:r>
              <a:rPr sz="682" i="1" dirty="0">
                <a:latin typeface="Times New Roman"/>
                <a:cs typeface="Times New Roman"/>
              </a:rPr>
              <a:t>defined </a:t>
            </a:r>
            <a:r>
              <a:rPr sz="682" i="1" spc="17" dirty="0">
                <a:latin typeface="Times New Roman"/>
                <a:cs typeface="Times New Roman"/>
              </a:rPr>
              <a:t>on some </a:t>
            </a:r>
            <a:r>
              <a:rPr sz="682" i="1" spc="10" dirty="0">
                <a:latin typeface="Times New Roman"/>
                <a:cs typeface="Times New Roman"/>
              </a:rPr>
              <a:t>interval </a:t>
            </a:r>
            <a:r>
              <a:rPr sz="682" spc="-31" dirty="0">
                <a:latin typeface="Times New Roman"/>
                <a:cs typeface="Times New Roman"/>
              </a:rPr>
              <a:t>(</a:t>
            </a:r>
            <a:r>
              <a:rPr sz="682" spc="-31" dirty="0">
                <a:latin typeface="DejaVu Serif"/>
                <a:cs typeface="DejaVu Serif"/>
              </a:rPr>
              <a:t>c, </a:t>
            </a:r>
            <a:r>
              <a:rPr sz="682" spc="-27" dirty="0">
                <a:latin typeface="DejaVu Serif"/>
                <a:cs typeface="DejaVu Serif"/>
              </a:rPr>
              <a:t>d</a:t>
            </a:r>
            <a:r>
              <a:rPr sz="682" spc="-27" dirty="0">
                <a:latin typeface="Times New Roman"/>
                <a:cs typeface="Times New Roman"/>
              </a:rPr>
              <a:t>) </a:t>
            </a:r>
            <a:r>
              <a:rPr sz="682" i="1" spc="10" dirty="0">
                <a:latin typeface="Times New Roman"/>
                <a:cs typeface="Times New Roman"/>
              </a:rPr>
              <a:t>and </a:t>
            </a:r>
            <a:r>
              <a:rPr sz="682" i="1" spc="7" dirty="0">
                <a:latin typeface="Times New Roman"/>
                <a:cs typeface="Times New Roman"/>
              </a:rPr>
              <a:t>let </a:t>
            </a:r>
            <a:r>
              <a:rPr sz="682" spc="-51" dirty="0">
                <a:latin typeface="DejaVu Serif"/>
                <a:cs typeface="DejaVu Serif"/>
              </a:rPr>
              <a:t>a </a:t>
            </a:r>
            <a:r>
              <a:rPr sz="682" i="1" spc="-34" dirty="0">
                <a:latin typeface="Times New Roman"/>
                <a:cs typeface="Times New Roman"/>
              </a:rPr>
              <a:t>be </a:t>
            </a:r>
            <a:r>
              <a:rPr sz="682" i="1" spc="17" dirty="0">
                <a:latin typeface="Times New Roman"/>
                <a:cs typeface="Times New Roman"/>
              </a:rPr>
              <a:t>some </a:t>
            </a:r>
            <a:r>
              <a:rPr sz="682" i="1" spc="10" dirty="0">
                <a:latin typeface="Times New Roman"/>
                <a:cs typeface="Times New Roman"/>
              </a:rPr>
              <a:t>number  </a:t>
            </a:r>
            <a:r>
              <a:rPr sz="682" i="1" spc="27" dirty="0">
                <a:latin typeface="Times New Roman"/>
                <a:cs typeface="Times New Roman"/>
              </a:rPr>
              <a:t>in </a:t>
            </a:r>
            <a:r>
              <a:rPr sz="682" i="1" spc="17" dirty="0">
                <a:latin typeface="Times New Roman"/>
                <a:cs typeface="Times New Roman"/>
              </a:rPr>
              <a:t>this</a:t>
            </a:r>
            <a:r>
              <a:rPr sz="682" i="1" spc="112" dirty="0">
                <a:latin typeface="Times New Roman"/>
                <a:cs typeface="Times New Roman"/>
              </a:rPr>
              <a:t> </a:t>
            </a:r>
            <a:r>
              <a:rPr sz="682" i="1" spc="17" dirty="0">
                <a:latin typeface="Times New Roman"/>
                <a:cs typeface="Times New Roman"/>
              </a:rPr>
              <a:t>interval.</a:t>
            </a:r>
            <a:endParaRPr sz="682">
              <a:latin typeface="Times New Roman"/>
              <a:cs typeface="Times New Roman"/>
            </a:endParaRPr>
          </a:p>
          <a:p>
            <a:pPr marL="163652">
              <a:spcBef>
                <a:spcPts val="225"/>
              </a:spcBef>
            </a:pPr>
            <a:r>
              <a:rPr sz="682" i="1" spc="37" dirty="0">
                <a:latin typeface="Times New Roman"/>
                <a:cs typeface="Times New Roman"/>
              </a:rPr>
              <a:t>The </a:t>
            </a:r>
            <a:r>
              <a:rPr sz="682" b="1" i="1" spc="58" dirty="0">
                <a:latin typeface="Times New Roman"/>
                <a:cs typeface="Times New Roman"/>
              </a:rPr>
              <a:t>derivative </a:t>
            </a:r>
            <a:r>
              <a:rPr sz="682" b="1" i="1" spc="51" dirty="0">
                <a:latin typeface="Times New Roman"/>
                <a:cs typeface="Times New Roman"/>
              </a:rPr>
              <a:t>of </a:t>
            </a:r>
            <a:r>
              <a:rPr sz="682" b="1" i="1" spc="48" dirty="0">
                <a:latin typeface="Times New Roman"/>
                <a:cs typeface="Times New Roman"/>
              </a:rPr>
              <a:t>the </a:t>
            </a:r>
            <a:r>
              <a:rPr sz="682" b="1" i="1" spc="55" dirty="0">
                <a:latin typeface="Times New Roman"/>
                <a:cs typeface="Times New Roman"/>
              </a:rPr>
              <a:t>function </a:t>
            </a:r>
            <a:r>
              <a:rPr sz="682" spc="78" dirty="0">
                <a:latin typeface="DejaVu Serif"/>
                <a:cs typeface="DejaVu Serif"/>
              </a:rPr>
              <a:t>f </a:t>
            </a:r>
            <a:r>
              <a:rPr sz="682" b="1" i="1" spc="65" dirty="0">
                <a:latin typeface="Times New Roman"/>
                <a:cs typeface="Times New Roman"/>
              </a:rPr>
              <a:t>at </a:t>
            </a:r>
            <a:r>
              <a:rPr sz="682" spc="-51" dirty="0">
                <a:latin typeface="DejaVu Serif"/>
                <a:cs typeface="DejaVu Serif"/>
              </a:rPr>
              <a:t>a </a:t>
            </a:r>
            <a:r>
              <a:rPr sz="682" i="1" spc="14" dirty="0">
                <a:latin typeface="Times New Roman"/>
                <a:cs typeface="Times New Roman"/>
              </a:rPr>
              <a:t>is </a:t>
            </a:r>
            <a:r>
              <a:rPr sz="682" i="1" spc="17" dirty="0">
                <a:latin typeface="Times New Roman"/>
                <a:cs typeface="Times New Roman"/>
              </a:rPr>
              <a:t>the </a:t>
            </a:r>
            <a:r>
              <a:rPr sz="682" i="1" spc="3" dirty="0">
                <a:latin typeface="Times New Roman"/>
                <a:cs typeface="Times New Roman"/>
              </a:rPr>
              <a:t>value </a:t>
            </a:r>
            <a:r>
              <a:rPr sz="682" i="1" spc="10" dirty="0">
                <a:latin typeface="Times New Roman"/>
                <a:cs typeface="Times New Roman"/>
              </a:rPr>
              <a:t>of </a:t>
            </a:r>
            <a:r>
              <a:rPr sz="682" i="1" spc="17" dirty="0">
                <a:latin typeface="Times New Roman"/>
                <a:cs typeface="Times New Roman"/>
              </a:rPr>
              <a:t>the</a:t>
            </a:r>
            <a:r>
              <a:rPr sz="682" i="1" spc="55" dirty="0">
                <a:latin typeface="Times New Roman"/>
                <a:cs typeface="Times New Roman"/>
              </a:rPr>
              <a:t> </a:t>
            </a:r>
            <a:r>
              <a:rPr sz="682" i="1" spc="24" dirty="0">
                <a:latin typeface="Times New Roman"/>
                <a:cs typeface="Times New Roman"/>
              </a:rPr>
              <a:t>limit</a:t>
            </a:r>
            <a:endParaRPr sz="682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061114" y="3115154"/>
            <a:ext cx="171017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82" spc="17" dirty="0">
                <a:latin typeface="Times New Roman"/>
                <a:cs typeface="Times New Roman"/>
              </a:rPr>
              <a:t>(17)</a:t>
            </a:r>
            <a:endParaRPr sz="682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918090" y="3192800"/>
            <a:ext cx="162791" cy="81724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477" spc="37" dirty="0">
                <a:latin typeface="DejaVu Serif"/>
                <a:cs typeface="DejaVu Serif"/>
              </a:rPr>
              <a:t>x</a:t>
            </a:r>
            <a:r>
              <a:rPr sz="477" spc="139" dirty="0">
                <a:latin typeface="DejaVu Sans"/>
                <a:cs typeface="DejaVu Sans"/>
              </a:rPr>
              <a:t>→</a:t>
            </a:r>
            <a:r>
              <a:rPr sz="477" spc="7" dirty="0">
                <a:latin typeface="DejaVu Serif"/>
                <a:cs typeface="DejaVu Serif"/>
              </a:rPr>
              <a:t>a</a:t>
            </a:r>
            <a:endParaRPr sz="477">
              <a:latin typeface="DejaVu Serif"/>
              <a:cs typeface="DejaVu Serif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206758" y="3174331"/>
            <a:ext cx="217776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82" dirty="0">
                <a:latin typeface="DejaVu Serif"/>
                <a:cs typeface="DejaVu Serif"/>
              </a:rPr>
              <a:t>x</a:t>
            </a:r>
            <a:r>
              <a:rPr sz="682" spc="-143" dirty="0">
                <a:latin typeface="DejaVu Serif"/>
                <a:cs typeface="DejaVu Serif"/>
              </a:rPr>
              <a:t> </a:t>
            </a:r>
            <a:r>
              <a:rPr sz="682" spc="-44" dirty="0">
                <a:latin typeface="DejaVu Sans"/>
                <a:cs typeface="DejaVu Sans"/>
              </a:rPr>
              <a:t>− </a:t>
            </a:r>
            <a:r>
              <a:rPr sz="682" spc="-51" dirty="0">
                <a:latin typeface="DejaVu Serif"/>
                <a:cs typeface="DejaVu Serif"/>
              </a:rPr>
              <a:t>a</a:t>
            </a:r>
            <a:endParaRPr sz="682">
              <a:latin typeface="DejaVu Serif"/>
              <a:cs typeface="DejaVu Serif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614649" y="3056792"/>
            <a:ext cx="962891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1023" spc="117" baseline="-36111" dirty="0">
                <a:latin typeface="DejaVu Serif"/>
                <a:cs typeface="DejaVu Serif"/>
              </a:rPr>
              <a:t>f</a:t>
            </a:r>
            <a:r>
              <a:rPr sz="1023" spc="-220" baseline="-36111" dirty="0">
                <a:latin typeface="DejaVu Serif"/>
                <a:cs typeface="DejaVu Serif"/>
              </a:rPr>
              <a:t> </a:t>
            </a:r>
            <a:r>
              <a:rPr sz="716" spc="30" baseline="-19841" dirty="0">
                <a:latin typeface="DejaVu Sans"/>
                <a:cs typeface="DejaVu Sans"/>
              </a:rPr>
              <a:t>j</a:t>
            </a:r>
            <a:r>
              <a:rPr sz="1023" spc="30" baseline="-36111" dirty="0">
                <a:latin typeface="Times New Roman"/>
                <a:cs typeface="Times New Roman"/>
              </a:rPr>
              <a:t>(</a:t>
            </a:r>
            <a:r>
              <a:rPr sz="1023" spc="30" baseline="-36111" dirty="0">
                <a:latin typeface="DejaVu Serif"/>
                <a:cs typeface="DejaVu Serif"/>
              </a:rPr>
              <a:t>a</a:t>
            </a:r>
            <a:r>
              <a:rPr sz="1023" spc="30" baseline="-36111" dirty="0">
                <a:latin typeface="Times New Roman"/>
                <a:cs typeface="Times New Roman"/>
              </a:rPr>
              <a:t>)</a:t>
            </a:r>
            <a:r>
              <a:rPr sz="1023" spc="15" baseline="-36111" dirty="0">
                <a:latin typeface="Times New Roman"/>
                <a:cs typeface="Times New Roman"/>
              </a:rPr>
              <a:t> </a:t>
            </a:r>
            <a:r>
              <a:rPr sz="1023" spc="215" baseline="-36111" dirty="0">
                <a:latin typeface="Times New Roman"/>
                <a:cs typeface="Times New Roman"/>
              </a:rPr>
              <a:t>=</a:t>
            </a:r>
            <a:r>
              <a:rPr sz="1023" spc="158" baseline="-36111" dirty="0">
                <a:latin typeface="Times New Roman"/>
                <a:cs typeface="Times New Roman"/>
              </a:rPr>
              <a:t> </a:t>
            </a:r>
            <a:r>
              <a:rPr sz="1023" spc="15" baseline="-36111" dirty="0">
                <a:latin typeface="Times New Roman"/>
                <a:cs typeface="Times New Roman"/>
              </a:rPr>
              <a:t>lim</a:t>
            </a:r>
            <a:r>
              <a:rPr sz="1023" spc="168" baseline="-36111" dirty="0">
                <a:latin typeface="Times New Roman"/>
                <a:cs typeface="Times New Roman"/>
              </a:rPr>
              <a:t> </a:t>
            </a:r>
            <a:r>
              <a:rPr sz="682" u="sng" spc="78" dirty="0">
                <a:uFill>
                  <a:solidFill>
                    <a:srgbClr val="000000"/>
                  </a:solidFill>
                </a:uFill>
                <a:latin typeface="DejaVu Serif"/>
                <a:cs typeface="DejaVu Serif"/>
              </a:rPr>
              <a:t>f</a:t>
            </a:r>
            <a:r>
              <a:rPr sz="682" spc="-143" dirty="0">
                <a:latin typeface="DejaVu Serif"/>
                <a:cs typeface="DejaVu Serif"/>
              </a:rPr>
              <a:t> </a:t>
            </a:r>
            <a:r>
              <a:rPr sz="682" u="sng" spc="24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(</a:t>
            </a:r>
            <a:r>
              <a:rPr sz="682" u="sng" spc="24" dirty="0">
                <a:uFill>
                  <a:solidFill>
                    <a:srgbClr val="000000"/>
                  </a:solidFill>
                </a:uFill>
                <a:latin typeface="DejaVu Serif"/>
                <a:cs typeface="DejaVu Serif"/>
              </a:rPr>
              <a:t>x</a:t>
            </a:r>
            <a:r>
              <a:rPr sz="682" u="sng" spc="24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)</a:t>
            </a:r>
            <a:r>
              <a:rPr sz="682" u="sng" spc="-27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682" u="sng" spc="-44" dirty="0">
                <a:uFill>
                  <a:solidFill>
                    <a:srgbClr val="000000"/>
                  </a:solidFill>
                </a:uFill>
                <a:latin typeface="DejaVu Sans"/>
                <a:cs typeface="DejaVu Sans"/>
              </a:rPr>
              <a:t>−</a:t>
            </a:r>
            <a:r>
              <a:rPr sz="682" u="sng" spc="-72" dirty="0">
                <a:uFill>
                  <a:solidFill>
                    <a:srgbClr val="000000"/>
                  </a:solidFill>
                </a:uFill>
                <a:latin typeface="DejaVu Sans"/>
                <a:cs typeface="DejaVu Sans"/>
              </a:rPr>
              <a:t> </a:t>
            </a:r>
            <a:r>
              <a:rPr sz="682" u="sng" spc="78" dirty="0">
                <a:uFill>
                  <a:solidFill>
                    <a:srgbClr val="000000"/>
                  </a:solidFill>
                </a:uFill>
                <a:latin typeface="DejaVu Serif"/>
                <a:cs typeface="DejaVu Serif"/>
              </a:rPr>
              <a:t>f</a:t>
            </a:r>
            <a:r>
              <a:rPr sz="682" spc="-147" dirty="0">
                <a:latin typeface="DejaVu Serif"/>
                <a:cs typeface="DejaVu Serif"/>
              </a:rPr>
              <a:t> </a:t>
            </a:r>
            <a:r>
              <a:rPr sz="682" u="sng" spc="7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(</a:t>
            </a:r>
            <a:r>
              <a:rPr sz="682" u="sng" spc="7" dirty="0">
                <a:uFill>
                  <a:solidFill>
                    <a:srgbClr val="000000"/>
                  </a:solidFill>
                </a:uFill>
                <a:latin typeface="DejaVu Serif"/>
                <a:cs typeface="DejaVu Serif"/>
              </a:rPr>
              <a:t>a</a:t>
            </a:r>
            <a:r>
              <a:rPr sz="682" u="sng" spc="7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)</a:t>
            </a:r>
            <a:r>
              <a:rPr sz="682" spc="-92" dirty="0">
                <a:latin typeface="Times New Roman"/>
                <a:cs typeface="Times New Roman"/>
              </a:rPr>
              <a:t> </a:t>
            </a:r>
            <a:r>
              <a:rPr sz="1023" spc="-46" baseline="-36111" dirty="0">
                <a:latin typeface="DejaVu Serif"/>
                <a:cs typeface="DejaVu Serif"/>
              </a:rPr>
              <a:t>.</a:t>
            </a:r>
            <a:endParaRPr sz="1023" baseline="-36111">
              <a:latin typeface="DejaVu Serif"/>
              <a:cs typeface="DejaVu Serif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058004" y="3261633"/>
            <a:ext cx="4089689" cy="572359"/>
          </a:xfrm>
          <a:prstGeom prst="rect">
            <a:avLst/>
          </a:prstGeom>
        </p:spPr>
        <p:txBody>
          <a:bodyPr vert="horz" wrap="square" lIns="0" tIns="37234" rIns="0" bIns="0" rtlCol="0">
            <a:spAutoFit/>
          </a:bodyPr>
          <a:lstStyle/>
          <a:p>
            <a:pPr marL="11689">
              <a:spcBef>
                <a:spcPts val="293"/>
              </a:spcBef>
            </a:pPr>
            <a:r>
              <a:rPr sz="682" spc="78" dirty="0">
                <a:latin typeface="DejaVu Serif"/>
                <a:cs typeface="DejaVu Serif"/>
              </a:rPr>
              <a:t>f </a:t>
            </a:r>
            <a:r>
              <a:rPr sz="682" i="1" spc="14" dirty="0">
                <a:latin typeface="Times New Roman"/>
                <a:cs typeface="Times New Roman"/>
              </a:rPr>
              <a:t>is </a:t>
            </a:r>
            <a:r>
              <a:rPr sz="682" i="1" spc="10" dirty="0">
                <a:latin typeface="Times New Roman"/>
                <a:cs typeface="Times New Roman"/>
              </a:rPr>
              <a:t>said </a:t>
            </a:r>
            <a:r>
              <a:rPr sz="682" i="1" spc="20" dirty="0">
                <a:latin typeface="Times New Roman"/>
                <a:cs typeface="Times New Roman"/>
              </a:rPr>
              <a:t>to </a:t>
            </a:r>
            <a:r>
              <a:rPr sz="682" i="1" spc="-31" dirty="0">
                <a:latin typeface="Times New Roman"/>
                <a:cs typeface="Times New Roman"/>
              </a:rPr>
              <a:t>be </a:t>
            </a:r>
            <a:r>
              <a:rPr sz="682" b="1" i="1" spc="44" dirty="0">
                <a:latin typeface="Times New Roman"/>
                <a:cs typeface="Times New Roman"/>
              </a:rPr>
              <a:t>differentiable </a:t>
            </a:r>
            <a:r>
              <a:rPr sz="682" b="1" i="1" spc="65" dirty="0">
                <a:latin typeface="Times New Roman"/>
                <a:cs typeface="Times New Roman"/>
              </a:rPr>
              <a:t>at </a:t>
            </a:r>
            <a:r>
              <a:rPr sz="682" spc="-51" dirty="0">
                <a:latin typeface="DejaVu Serif"/>
                <a:cs typeface="DejaVu Serif"/>
              </a:rPr>
              <a:t>a</a:t>
            </a:r>
            <a:r>
              <a:rPr sz="682" spc="-136" dirty="0">
                <a:latin typeface="DejaVu Serif"/>
                <a:cs typeface="DejaVu Serif"/>
              </a:rPr>
              <a:t> </a:t>
            </a:r>
            <a:r>
              <a:rPr sz="682" i="1" spc="17" dirty="0">
                <a:latin typeface="Times New Roman"/>
                <a:cs typeface="Times New Roman"/>
              </a:rPr>
              <a:t>if this </a:t>
            </a:r>
            <a:r>
              <a:rPr sz="682" i="1" spc="24" dirty="0">
                <a:latin typeface="Times New Roman"/>
                <a:cs typeface="Times New Roman"/>
              </a:rPr>
              <a:t>limit </a:t>
            </a:r>
            <a:r>
              <a:rPr sz="682" i="1" spc="17" dirty="0">
                <a:latin typeface="Times New Roman"/>
                <a:cs typeface="Times New Roman"/>
              </a:rPr>
              <a:t>exists.</a:t>
            </a:r>
            <a:endParaRPr sz="682">
              <a:latin typeface="Times New Roman"/>
              <a:cs typeface="Times New Roman"/>
            </a:endParaRPr>
          </a:p>
          <a:p>
            <a:pPr marL="11689">
              <a:spcBef>
                <a:spcPts val="225"/>
              </a:spcBef>
            </a:pPr>
            <a:r>
              <a:rPr sz="682" spc="78" dirty="0">
                <a:latin typeface="DejaVu Serif"/>
                <a:cs typeface="DejaVu Serif"/>
              </a:rPr>
              <a:t>f </a:t>
            </a:r>
            <a:r>
              <a:rPr sz="682" i="1" spc="14" dirty="0">
                <a:latin typeface="Times New Roman"/>
                <a:cs typeface="Times New Roman"/>
              </a:rPr>
              <a:t>is </a:t>
            </a:r>
            <a:r>
              <a:rPr sz="682" i="1" spc="-10" dirty="0">
                <a:latin typeface="Times New Roman"/>
                <a:cs typeface="Times New Roman"/>
              </a:rPr>
              <a:t>called </a:t>
            </a:r>
            <a:r>
              <a:rPr sz="682" b="1" i="1" spc="44" dirty="0">
                <a:latin typeface="Times New Roman"/>
                <a:cs typeface="Times New Roman"/>
              </a:rPr>
              <a:t>differentiable </a:t>
            </a:r>
            <a:r>
              <a:rPr sz="682" b="1" i="1" spc="61" dirty="0">
                <a:latin typeface="Times New Roman"/>
                <a:cs typeface="Times New Roman"/>
              </a:rPr>
              <a:t>on </a:t>
            </a:r>
            <a:r>
              <a:rPr sz="682" b="1" i="1" spc="48" dirty="0">
                <a:latin typeface="Times New Roman"/>
                <a:cs typeface="Times New Roman"/>
              </a:rPr>
              <a:t>the </a:t>
            </a:r>
            <a:r>
              <a:rPr sz="682" b="1" i="1" spc="55" dirty="0">
                <a:latin typeface="Times New Roman"/>
                <a:cs typeface="Times New Roman"/>
              </a:rPr>
              <a:t>interval </a:t>
            </a:r>
            <a:r>
              <a:rPr sz="682" spc="-27" dirty="0">
                <a:latin typeface="Times New Roman"/>
                <a:cs typeface="Times New Roman"/>
              </a:rPr>
              <a:t>(</a:t>
            </a:r>
            <a:r>
              <a:rPr sz="682" spc="-27" dirty="0">
                <a:latin typeface="DejaVu Serif"/>
                <a:cs typeface="DejaVu Serif"/>
              </a:rPr>
              <a:t>c, </a:t>
            </a:r>
            <a:r>
              <a:rPr sz="682" spc="-24" dirty="0">
                <a:latin typeface="DejaVu Serif"/>
                <a:cs typeface="DejaVu Serif"/>
              </a:rPr>
              <a:t>d</a:t>
            </a:r>
            <a:r>
              <a:rPr sz="682" spc="-24" dirty="0">
                <a:latin typeface="Times New Roman"/>
                <a:cs typeface="Times New Roman"/>
              </a:rPr>
              <a:t>) </a:t>
            </a:r>
            <a:r>
              <a:rPr sz="682" i="1" spc="17" dirty="0">
                <a:latin typeface="Times New Roman"/>
                <a:cs typeface="Times New Roman"/>
              </a:rPr>
              <a:t>if </a:t>
            </a:r>
            <a:r>
              <a:rPr sz="682" i="1" spc="27" dirty="0">
                <a:latin typeface="Times New Roman"/>
                <a:cs typeface="Times New Roman"/>
              </a:rPr>
              <a:t>it </a:t>
            </a:r>
            <a:r>
              <a:rPr sz="682" i="1" spc="14" dirty="0">
                <a:latin typeface="Times New Roman"/>
                <a:cs typeface="Times New Roman"/>
              </a:rPr>
              <a:t>is </a:t>
            </a:r>
            <a:r>
              <a:rPr sz="682" i="1" spc="7" dirty="0">
                <a:latin typeface="Times New Roman"/>
                <a:cs typeface="Times New Roman"/>
              </a:rPr>
              <a:t>differentiable </a:t>
            </a:r>
            <a:r>
              <a:rPr sz="682" i="1" spc="20" dirty="0">
                <a:latin typeface="Times New Roman"/>
                <a:cs typeface="Times New Roman"/>
              </a:rPr>
              <a:t>at </a:t>
            </a:r>
            <a:r>
              <a:rPr sz="682" i="1" spc="14" dirty="0">
                <a:latin typeface="Times New Roman"/>
                <a:cs typeface="Times New Roman"/>
              </a:rPr>
              <a:t>every point </a:t>
            </a:r>
            <a:r>
              <a:rPr sz="682" spc="-51" dirty="0">
                <a:latin typeface="DejaVu Serif"/>
                <a:cs typeface="DejaVu Serif"/>
              </a:rPr>
              <a:t>a </a:t>
            </a:r>
            <a:r>
              <a:rPr sz="682" i="1" spc="27" dirty="0">
                <a:latin typeface="Times New Roman"/>
                <a:cs typeface="Times New Roman"/>
              </a:rPr>
              <a:t>in</a:t>
            </a:r>
            <a:r>
              <a:rPr sz="682" i="1" spc="65" dirty="0">
                <a:latin typeface="Times New Roman"/>
                <a:cs typeface="Times New Roman"/>
              </a:rPr>
              <a:t> </a:t>
            </a:r>
            <a:r>
              <a:rPr sz="682" spc="-27" dirty="0">
                <a:latin typeface="Times New Roman"/>
                <a:cs typeface="Times New Roman"/>
              </a:rPr>
              <a:t>(</a:t>
            </a:r>
            <a:r>
              <a:rPr sz="682" spc="-27" dirty="0">
                <a:latin typeface="DejaVu Serif"/>
                <a:cs typeface="DejaVu Serif"/>
              </a:rPr>
              <a:t>c, </a:t>
            </a:r>
            <a:r>
              <a:rPr sz="682" spc="-3" dirty="0">
                <a:latin typeface="DejaVu Serif"/>
                <a:cs typeface="DejaVu Serif"/>
              </a:rPr>
              <a:t>d</a:t>
            </a:r>
            <a:r>
              <a:rPr sz="682" spc="-3" dirty="0">
                <a:latin typeface="Times New Roman"/>
                <a:cs typeface="Times New Roman"/>
              </a:rPr>
              <a:t>)</a:t>
            </a:r>
            <a:r>
              <a:rPr sz="682" i="1" spc="-3" dirty="0">
                <a:latin typeface="Times New Roman"/>
                <a:cs typeface="Times New Roman"/>
              </a:rPr>
              <a:t>.</a:t>
            </a:r>
            <a:endParaRPr sz="682">
              <a:latin typeface="Times New Roman"/>
              <a:cs typeface="Times New Roman"/>
            </a:endParaRPr>
          </a:p>
          <a:p>
            <a:pPr>
              <a:spcBef>
                <a:spcPts val="31"/>
              </a:spcBef>
            </a:pPr>
            <a:endParaRPr sz="580">
              <a:latin typeface="Times New Roman"/>
              <a:cs typeface="Times New Roman"/>
            </a:endParaRPr>
          </a:p>
          <a:p>
            <a:pPr marL="8659" marR="3464" indent="158024">
              <a:spcBef>
                <a:spcPts val="3"/>
              </a:spcBef>
            </a:pPr>
            <a:r>
              <a:rPr sz="682" b="1" dirty="0">
                <a:latin typeface="Georgia"/>
                <a:cs typeface="Georgia"/>
              </a:rPr>
              <a:t>1.2. </a:t>
            </a:r>
            <a:r>
              <a:rPr sz="682" b="1" spc="-10" dirty="0">
                <a:latin typeface="Georgia"/>
                <a:cs typeface="Georgia"/>
              </a:rPr>
              <a:t>Other </a:t>
            </a:r>
            <a:r>
              <a:rPr sz="682" b="1" spc="-20" dirty="0">
                <a:latin typeface="Georgia"/>
                <a:cs typeface="Georgia"/>
              </a:rPr>
              <a:t>notations. </a:t>
            </a:r>
            <a:r>
              <a:rPr sz="682" spc="17" dirty="0">
                <a:latin typeface="Times New Roman"/>
                <a:cs typeface="Times New Roman"/>
              </a:rPr>
              <a:t>One can </a:t>
            </a:r>
            <a:r>
              <a:rPr sz="682" spc="27" dirty="0">
                <a:latin typeface="Times New Roman"/>
                <a:cs typeface="Times New Roman"/>
              </a:rPr>
              <a:t>substitute </a:t>
            </a:r>
            <a:r>
              <a:rPr sz="682" dirty="0">
                <a:latin typeface="DejaVu Serif"/>
                <a:cs typeface="DejaVu Serif"/>
              </a:rPr>
              <a:t>x </a:t>
            </a:r>
            <a:r>
              <a:rPr sz="682" spc="136" dirty="0">
                <a:latin typeface="Times New Roman"/>
                <a:cs typeface="Times New Roman"/>
              </a:rPr>
              <a:t>= </a:t>
            </a:r>
            <a:r>
              <a:rPr sz="682" spc="-51" dirty="0">
                <a:latin typeface="DejaVu Serif"/>
                <a:cs typeface="DejaVu Serif"/>
              </a:rPr>
              <a:t>a </a:t>
            </a:r>
            <a:r>
              <a:rPr sz="682" spc="136" dirty="0">
                <a:latin typeface="Times New Roman"/>
                <a:cs typeface="Times New Roman"/>
              </a:rPr>
              <a:t>+ </a:t>
            </a:r>
            <a:r>
              <a:rPr sz="682" spc="-51" dirty="0">
                <a:latin typeface="DejaVu Serif"/>
                <a:cs typeface="DejaVu Serif"/>
              </a:rPr>
              <a:t>h </a:t>
            </a:r>
            <a:r>
              <a:rPr sz="682" spc="14" dirty="0">
                <a:latin typeface="Times New Roman"/>
                <a:cs typeface="Times New Roman"/>
              </a:rPr>
              <a:t>in </a:t>
            </a:r>
            <a:r>
              <a:rPr sz="682" spc="31" dirty="0">
                <a:latin typeface="Times New Roman"/>
                <a:cs typeface="Times New Roman"/>
              </a:rPr>
              <a:t>the </a:t>
            </a:r>
            <a:r>
              <a:rPr sz="682" spc="17" dirty="0">
                <a:latin typeface="Times New Roman"/>
                <a:cs typeface="Times New Roman"/>
              </a:rPr>
              <a:t>limit (</a:t>
            </a:r>
            <a:r>
              <a:rPr sz="682" spc="17" dirty="0">
                <a:solidFill>
                  <a:srgbClr val="0000FF"/>
                </a:solidFill>
                <a:latin typeface="Times New Roman"/>
                <a:cs typeface="Times New Roman"/>
                <a:hlinkClick r:id="rId3" action="ppaction://hlinksldjump"/>
              </a:rPr>
              <a:t>17</a:t>
            </a:r>
            <a:r>
              <a:rPr sz="682" spc="17" dirty="0">
                <a:latin typeface="Times New Roman"/>
                <a:cs typeface="Times New Roman"/>
              </a:rPr>
              <a:t>) </a:t>
            </a:r>
            <a:r>
              <a:rPr sz="682" spc="31" dirty="0">
                <a:latin typeface="Times New Roman"/>
                <a:cs typeface="Times New Roman"/>
              </a:rPr>
              <a:t>and </a:t>
            </a:r>
            <a:r>
              <a:rPr sz="682" spc="20" dirty="0">
                <a:latin typeface="Times New Roman"/>
                <a:cs typeface="Times New Roman"/>
              </a:rPr>
              <a:t>let </a:t>
            </a:r>
            <a:r>
              <a:rPr sz="682" spc="-51" dirty="0">
                <a:latin typeface="DejaVu Serif"/>
                <a:cs typeface="DejaVu Serif"/>
              </a:rPr>
              <a:t>h </a:t>
            </a:r>
            <a:r>
              <a:rPr sz="682" spc="106" dirty="0">
                <a:latin typeface="DejaVu Sans"/>
                <a:cs typeface="DejaVu Sans"/>
              </a:rPr>
              <a:t>→ </a:t>
            </a:r>
            <a:r>
              <a:rPr sz="682" spc="-7" dirty="0">
                <a:latin typeface="Times New Roman"/>
                <a:cs typeface="Times New Roman"/>
              </a:rPr>
              <a:t>0 </a:t>
            </a:r>
            <a:r>
              <a:rPr sz="682" spc="20" dirty="0">
                <a:latin typeface="Times New Roman"/>
                <a:cs typeface="Times New Roman"/>
              </a:rPr>
              <a:t>instead </a:t>
            </a:r>
            <a:r>
              <a:rPr sz="682" spc="-17" dirty="0">
                <a:latin typeface="Times New Roman"/>
                <a:cs typeface="Times New Roman"/>
              </a:rPr>
              <a:t>of </a:t>
            </a:r>
            <a:r>
              <a:rPr sz="682" dirty="0">
                <a:latin typeface="DejaVu Serif"/>
                <a:cs typeface="DejaVu Serif"/>
              </a:rPr>
              <a:t>x </a:t>
            </a:r>
            <a:r>
              <a:rPr sz="682" spc="106" dirty="0">
                <a:latin typeface="DejaVu Sans"/>
                <a:cs typeface="DejaVu Sans"/>
              </a:rPr>
              <a:t>→ </a:t>
            </a:r>
            <a:r>
              <a:rPr sz="682" spc="-17" dirty="0">
                <a:latin typeface="DejaVu Serif"/>
                <a:cs typeface="DejaVu Serif"/>
              </a:rPr>
              <a:t>a</a:t>
            </a:r>
            <a:r>
              <a:rPr sz="682" spc="-17" dirty="0">
                <a:latin typeface="Times New Roman"/>
                <a:cs typeface="Times New Roman"/>
              </a:rPr>
              <a:t>.  </a:t>
            </a:r>
            <a:r>
              <a:rPr sz="682" spc="27" dirty="0">
                <a:latin typeface="Times New Roman"/>
                <a:cs typeface="Times New Roman"/>
              </a:rPr>
              <a:t>This </a:t>
            </a:r>
            <a:r>
              <a:rPr sz="682" spc="-3" dirty="0">
                <a:latin typeface="Times New Roman"/>
                <a:cs typeface="Times New Roman"/>
              </a:rPr>
              <a:t>gives </a:t>
            </a:r>
            <a:r>
              <a:rPr sz="682" spc="34" dirty="0">
                <a:latin typeface="Times New Roman"/>
                <a:cs typeface="Times New Roman"/>
              </a:rPr>
              <a:t>the</a:t>
            </a:r>
            <a:r>
              <a:rPr sz="682" spc="-31" dirty="0">
                <a:latin typeface="Times New Roman"/>
                <a:cs typeface="Times New Roman"/>
              </a:rPr>
              <a:t> </a:t>
            </a:r>
            <a:r>
              <a:rPr sz="682" spc="14" dirty="0">
                <a:latin typeface="Times New Roman"/>
                <a:cs typeface="Times New Roman"/>
              </a:rPr>
              <a:t>formula</a:t>
            </a:r>
            <a:endParaRPr sz="682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061114" y="3908310"/>
            <a:ext cx="171017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82" spc="17" dirty="0">
                <a:latin typeface="Times New Roman"/>
                <a:cs typeface="Times New Roman"/>
              </a:rPr>
              <a:t>(18)</a:t>
            </a:r>
            <a:endParaRPr sz="682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5843258" y="3990501"/>
            <a:ext cx="161059" cy="81724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477" spc="10" dirty="0">
                <a:latin typeface="DejaVu Serif"/>
                <a:cs typeface="DejaVu Serif"/>
              </a:rPr>
              <a:t>h</a:t>
            </a:r>
            <a:r>
              <a:rPr sz="477" spc="139" dirty="0">
                <a:latin typeface="DejaVu Sans"/>
                <a:cs typeface="DejaVu Sans"/>
              </a:rPr>
              <a:t>→</a:t>
            </a:r>
            <a:r>
              <a:rPr sz="477" spc="31" dirty="0">
                <a:latin typeface="Times New Roman"/>
                <a:cs typeface="Times New Roman"/>
              </a:rPr>
              <a:t>0</a:t>
            </a:r>
            <a:endParaRPr sz="477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6281192" y="3967477"/>
            <a:ext cx="67108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82" spc="-51" dirty="0">
                <a:latin typeface="DejaVu Serif"/>
                <a:cs typeface="DejaVu Serif"/>
              </a:rPr>
              <a:t>h</a:t>
            </a:r>
            <a:endParaRPr sz="682">
              <a:latin typeface="DejaVu Serif"/>
              <a:cs typeface="DejaVu Serif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5539818" y="3849948"/>
            <a:ext cx="1112693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1023" spc="117" baseline="-36111" dirty="0">
                <a:latin typeface="DejaVu Serif"/>
                <a:cs typeface="DejaVu Serif"/>
              </a:rPr>
              <a:t>f</a:t>
            </a:r>
            <a:r>
              <a:rPr sz="1023" spc="-220" baseline="-36111" dirty="0">
                <a:latin typeface="DejaVu Serif"/>
                <a:cs typeface="DejaVu Serif"/>
              </a:rPr>
              <a:t> </a:t>
            </a:r>
            <a:r>
              <a:rPr sz="716" spc="30" baseline="-19841" dirty="0">
                <a:latin typeface="DejaVu Sans"/>
                <a:cs typeface="DejaVu Sans"/>
              </a:rPr>
              <a:t>j</a:t>
            </a:r>
            <a:r>
              <a:rPr sz="1023" spc="30" baseline="-36111" dirty="0">
                <a:latin typeface="Times New Roman"/>
                <a:cs typeface="Times New Roman"/>
              </a:rPr>
              <a:t>(</a:t>
            </a:r>
            <a:r>
              <a:rPr sz="1023" spc="30" baseline="-36111" dirty="0">
                <a:latin typeface="DejaVu Serif"/>
                <a:cs typeface="DejaVu Serif"/>
              </a:rPr>
              <a:t>a</a:t>
            </a:r>
            <a:r>
              <a:rPr sz="1023" spc="30" baseline="-36111" dirty="0">
                <a:latin typeface="Times New Roman"/>
                <a:cs typeface="Times New Roman"/>
              </a:rPr>
              <a:t>)</a:t>
            </a:r>
            <a:r>
              <a:rPr sz="1023" spc="15" baseline="-36111" dirty="0">
                <a:latin typeface="Times New Roman"/>
                <a:cs typeface="Times New Roman"/>
              </a:rPr>
              <a:t> </a:t>
            </a:r>
            <a:r>
              <a:rPr sz="1023" spc="215" baseline="-36111" dirty="0">
                <a:latin typeface="Times New Roman"/>
                <a:cs typeface="Times New Roman"/>
              </a:rPr>
              <a:t>=</a:t>
            </a:r>
            <a:r>
              <a:rPr sz="1023" spc="153" baseline="-36111" dirty="0">
                <a:latin typeface="Times New Roman"/>
                <a:cs typeface="Times New Roman"/>
              </a:rPr>
              <a:t> </a:t>
            </a:r>
            <a:r>
              <a:rPr sz="1023" spc="15" baseline="-36111" dirty="0">
                <a:latin typeface="Times New Roman"/>
                <a:cs typeface="Times New Roman"/>
              </a:rPr>
              <a:t>lim</a:t>
            </a:r>
            <a:r>
              <a:rPr sz="1023" spc="164" baseline="-36111" dirty="0">
                <a:latin typeface="Times New Roman"/>
                <a:cs typeface="Times New Roman"/>
              </a:rPr>
              <a:t> </a:t>
            </a:r>
            <a:r>
              <a:rPr sz="682" u="sng" spc="78" dirty="0">
                <a:uFill>
                  <a:solidFill>
                    <a:srgbClr val="000000"/>
                  </a:solidFill>
                </a:uFill>
                <a:latin typeface="DejaVu Serif"/>
                <a:cs typeface="DejaVu Serif"/>
              </a:rPr>
              <a:t>f</a:t>
            </a:r>
            <a:r>
              <a:rPr sz="682" spc="-147" dirty="0">
                <a:latin typeface="DejaVu Serif"/>
                <a:cs typeface="DejaVu Serif"/>
              </a:rPr>
              <a:t> </a:t>
            </a:r>
            <a:r>
              <a:rPr sz="682" u="sng" spc="-7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(</a:t>
            </a:r>
            <a:r>
              <a:rPr sz="682" u="sng" spc="-7" dirty="0">
                <a:uFill>
                  <a:solidFill>
                    <a:srgbClr val="000000"/>
                  </a:solidFill>
                </a:uFill>
                <a:latin typeface="DejaVu Serif"/>
                <a:cs typeface="DejaVu Serif"/>
              </a:rPr>
              <a:t>a</a:t>
            </a:r>
            <a:r>
              <a:rPr sz="682" u="sng" spc="-72" dirty="0">
                <a:uFill>
                  <a:solidFill>
                    <a:srgbClr val="000000"/>
                  </a:solidFill>
                </a:uFill>
                <a:latin typeface="DejaVu Serif"/>
                <a:cs typeface="DejaVu Serif"/>
              </a:rPr>
              <a:t> </a:t>
            </a:r>
            <a:r>
              <a:rPr sz="682" u="sng" spc="143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+</a:t>
            </a:r>
            <a:r>
              <a:rPr sz="682" u="sng" spc="-24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682" u="sng" spc="-7" dirty="0">
                <a:uFill>
                  <a:solidFill>
                    <a:srgbClr val="000000"/>
                  </a:solidFill>
                </a:uFill>
                <a:latin typeface="DejaVu Serif"/>
                <a:cs typeface="DejaVu Serif"/>
              </a:rPr>
              <a:t>h</a:t>
            </a:r>
            <a:r>
              <a:rPr sz="682" u="sng" spc="-7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)</a:t>
            </a:r>
            <a:r>
              <a:rPr sz="682" u="sng" spc="-24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682" u="sng" spc="-44" dirty="0">
                <a:uFill>
                  <a:solidFill>
                    <a:srgbClr val="000000"/>
                  </a:solidFill>
                </a:uFill>
                <a:latin typeface="DejaVu Sans"/>
                <a:cs typeface="DejaVu Sans"/>
              </a:rPr>
              <a:t>−</a:t>
            </a:r>
            <a:r>
              <a:rPr sz="682" u="sng" spc="-75" dirty="0">
                <a:uFill>
                  <a:solidFill>
                    <a:srgbClr val="000000"/>
                  </a:solidFill>
                </a:uFill>
                <a:latin typeface="DejaVu Sans"/>
                <a:cs typeface="DejaVu Sans"/>
              </a:rPr>
              <a:t> </a:t>
            </a:r>
            <a:r>
              <a:rPr sz="682" u="sng" spc="78" dirty="0">
                <a:uFill>
                  <a:solidFill>
                    <a:srgbClr val="000000"/>
                  </a:solidFill>
                </a:uFill>
                <a:latin typeface="DejaVu Serif"/>
                <a:cs typeface="DejaVu Serif"/>
              </a:rPr>
              <a:t>f</a:t>
            </a:r>
            <a:r>
              <a:rPr sz="682" spc="-143" dirty="0">
                <a:latin typeface="DejaVu Serif"/>
                <a:cs typeface="DejaVu Serif"/>
              </a:rPr>
              <a:t> </a:t>
            </a:r>
            <a:r>
              <a:rPr sz="682" u="sng" spc="7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(</a:t>
            </a:r>
            <a:r>
              <a:rPr sz="682" u="sng" spc="7" dirty="0">
                <a:uFill>
                  <a:solidFill>
                    <a:srgbClr val="000000"/>
                  </a:solidFill>
                </a:uFill>
                <a:latin typeface="DejaVu Serif"/>
                <a:cs typeface="DejaVu Serif"/>
              </a:rPr>
              <a:t>a</a:t>
            </a:r>
            <a:r>
              <a:rPr sz="682" u="sng" spc="7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)</a:t>
            </a:r>
            <a:r>
              <a:rPr sz="682" spc="-92" dirty="0">
                <a:latin typeface="Times New Roman"/>
                <a:cs typeface="Times New Roman"/>
              </a:rPr>
              <a:t> </a:t>
            </a:r>
            <a:r>
              <a:rPr sz="1023" spc="-46" baseline="-36111" dirty="0">
                <a:latin typeface="DejaVu Serif"/>
                <a:cs typeface="DejaVu Serif"/>
              </a:rPr>
              <a:t>,</a:t>
            </a:r>
            <a:endParaRPr sz="1023" baseline="-36111">
              <a:latin typeface="DejaVu Serif"/>
              <a:cs typeface="DejaVu Serif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4061114" y="4082297"/>
            <a:ext cx="4069773" cy="218236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 marR="3464">
              <a:spcBef>
                <a:spcPts val="65"/>
              </a:spcBef>
            </a:pPr>
            <a:r>
              <a:rPr sz="682" spc="24" dirty="0">
                <a:latin typeface="Times New Roman"/>
                <a:cs typeface="Times New Roman"/>
              </a:rPr>
              <a:t>Often </a:t>
            </a:r>
            <a:r>
              <a:rPr sz="682" spc="10" dirty="0">
                <a:latin typeface="Times New Roman"/>
                <a:cs typeface="Times New Roman"/>
              </a:rPr>
              <a:t>you </a:t>
            </a:r>
            <a:r>
              <a:rPr sz="682" dirty="0">
                <a:latin typeface="Times New Roman"/>
                <a:cs typeface="Times New Roman"/>
              </a:rPr>
              <a:t>will </a:t>
            </a:r>
            <a:r>
              <a:rPr sz="682" spc="7" dirty="0">
                <a:latin typeface="Times New Roman"/>
                <a:cs typeface="Times New Roman"/>
              </a:rPr>
              <a:t>find </a:t>
            </a:r>
            <a:r>
              <a:rPr sz="682" spc="27" dirty="0">
                <a:latin typeface="Times New Roman"/>
                <a:cs typeface="Times New Roman"/>
              </a:rPr>
              <a:t>this </a:t>
            </a:r>
            <a:r>
              <a:rPr sz="682" spc="24" dirty="0">
                <a:latin typeface="Times New Roman"/>
                <a:cs typeface="Times New Roman"/>
              </a:rPr>
              <a:t>equation </a:t>
            </a:r>
            <a:r>
              <a:rPr sz="682" spc="31" dirty="0">
                <a:latin typeface="Times New Roman"/>
                <a:cs typeface="Times New Roman"/>
              </a:rPr>
              <a:t>written </a:t>
            </a:r>
            <a:r>
              <a:rPr sz="682" spc="27" dirty="0">
                <a:latin typeface="Times New Roman"/>
                <a:cs typeface="Times New Roman"/>
              </a:rPr>
              <a:t>with </a:t>
            </a:r>
            <a:r>
              <a:rPr sz="682" dirty="0">
                <a:latin typeface="DejaVu Serif"/>
                <a:cs typeface="DejaVu Serif"/>
              </a:rPr>
              <a:t>x </a:t>
            </a:r>
            <a:r>
              <a:rPr sz="682" spc="27" dirty="0">
                <a:latin typeface="Times New Roman"/>
                <a:cs typeface="Times New Roman"/>
              </a:rPr>
              <a:t>instead </a:t>
            </a:r>
            <a:r>
              <a:rPr sz="682" spc="-10" dirty="0">
                <a:latin typeface="Times New Roman"/>
                <a:cs typeface="Times New Roman"/>
              </a:rPr>
              <a:t>of </a:t>
            </a:r>
            <a:r>
              <a:rPr sz="682" spc="-51" dirty="0">
                <a:latin typeface="DejaVu Serif"/>
                <a:cs typeface="DejaVu Serif"/>
              </a:rPr>
              <a:t>a </a:t>
            </a:r>
            <a:r>
              <a:rPr sz="682" spc="37" dirty="0">
                <a:latin typeface="Times New Roman"/>
                <a:cs typeface="Times New Roman"/>
              </a:rPr>
              <a:t>and </a:t>
            </a:r>
            <a:r>
              <a:rPr sz="682" spc="75" dirty="0">
                <a:latin typeface="Times New Roman"/>
                <a:cs typeface="Times New Roman"/>
              </a:rPr>
              <a:t>∆</a:t>
            </a:r>
            <a:r>
              <a:rPr sz="682" spc="75" dirty="0">
                <a:latin typeface="DejaVu Serif"/>
                <a:cs typeface="DejaVu Serif"/>
              </a:rPr>
              <a:t>x </a:t>
            </a:r>
            <a:r>
              <a:rPr sz="682" spc="27" dirty="0">
                <a:latin typeface="Times New Roman"/>
                <a:cs typeface="Times New Roman"/>
              </a:rPr>
              <a:t>instead </a:t>
            </a:r>
            <a:r>
              <a:rPr sz="682" spc="-10" dirty="0">
                <a:latin typeface="Times New Roman"/>
                <a:cs typeface="Times New Roman"/>
              </a:rPr>
              <a:t>of </a:t>
            </a:r>
            <a:r>
              <a:rPr sz="682" spc="-17" dirty="0">
                <a:latin typeface="DejaVu Serif"/>
                <a:cs typeface="DejaVu Serif"/>
              </a:rPr>
              <a:t>h</a:t>
            </a:r>
            <a:r>
              <a:rPr sz="682" spc="-17" dirty="0">
                <a:latin typeface="Times New Roman"/>
                <a:cs typeface="Times New Roman"/>
              </a:rPr>
              <a:t>, </a:t>
            </a:r>
            <a:r>
              <a:rPr sz="682" spc="10" dirty="0">
                <a:latin typeface="Times New Roman"/>
                <a:cs typeface="Times New Roman"/>
              </a:rPr>
              <a:t>which </a:t>
            </a:r>
            <a:r>
              <a:rPr sz="682" spc="14" dirty="0">
                <a:latin typeface="Times New Roman"/>
                <a:cs typeface="Times New Roman"/>
              </a:rPr>
              <a:t>makes </a:t>
            </a:r>
            <a:r>
              <a:rPr sz="682" spc="37" dirty="0">
                <a:latin typeface="Times New Roman"/>
                <a:cs typeface="Times New Roman"/>
              </a:rPr>
              <a:t>it </a:t>
            </a:r>
            <a:r>
              <a:rPr sz="682" spc="7" dirty="0">
                <a:latin typeface="Times New Roman"/>
                <a:cs typeface="Times New Roman"/>
              </a:rPr>
              <a:t>look </a:t>
            </a:r>
            <a:r>
              <a:rPr sz="682" spc="-3" dirty="0">
                <a:latin typeface="Times New Roman"/>
                <a:cs typeface="Times New Roman"/>
              </a:rPr>
              <a:t>like  </a:t>
            </a:r>
            <a:r>
              <a:rPr sz="682" spc="20" dirty="0">
                <a:latin typeface="Times New Roman"/>
                <a:cs typeface="Times New Roman"/>
              </a:rPr>
              <a:t>this:</a:t>
            </a:r>
            <a:endParaRPr sz="682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5470814" y="4321781"/>
            <a:ext cx="484043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82" spc="78" dirty="0">
                <a:latin typeface="DejaVu Serif"/>
                <a:cs typeface="DejaVu Serif"/>
              </a:rPr>
              <a:t>f </a:t>
            </a:r>
            <a:r>
              <a:rPr sz="716" spc="46" baseline="31746" dirty="0">
                <a:latin typeface="DejaVu Sans"/>
                <a:cs typeface="DejaVu Sans"/>
              </a:rPr>
              <a:t>j</a:t>
            </a:r>
            <a:r>
              <a:rPr sz="682" spc="31" dirty="0">
                <a:latin typeface="Times New Roman"/>
                <a:cs typeface="Times New Roman"/>
              </a:rPr>
              <a:t>(</a:t>
            </a:r>
            <a:r>
              <a:rPr sz="682" spc="31" dirty="0">
                <a:latin typeface="DejaVu Serif"/>
                <a:cs typeface="DejaVu Serif"/>
              </a:rPr>
              <a:t>x</a:t>
            </a:r>
            <a:r>
              <a:rPr sz="682" spc="31" dirty="0">
                <a:latin typeface="Times New Roman"/>
                <a:cs typeface="Times New Roman"/>
              </a:rPr>
              <a:t>) </a:t>
            </a:r>
            <a:r>
              <a:rPr sz="682" spc="143" dirty="0">
                <a:latin typeface="Times New Roman"/>
                <a:cs typeface="Times New Roman"/>
              </a:rPr>
              <a:t>=</a:t>
            </a:r>
            <a:r>
              <a:rPr sz="682" spc="41" dirty="0">
                <a:latin typeface="Times New Roman"/>
                <a:cs typeface="Times New Roman"/>
              </a:rPr>
              <a:t> </a:t>
            </a:r>
            <a:r>
              <a:rPr sz="682" spc="10" dirty="0">
                <a:latin typeface="Times New Roman"/>
                <a:cs typeface="Times New Roman"/>
              </a:rPr>
              <a:t>lim</a:t>
            </a:r>
            <a:endParaRPr sz="682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5777960" y="4403306"/>
            <a:ext cx="216477" cy="81724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477" spc="153" dirty="0">
                <a:latin typeface="Times New Roman"/>
                <a:cs typeface="Times New Roman"/>
              </a:rPr>
              <a:t>∆</a:t>
            </a:r>
            <a:r>
              <a:rPr sz="477" spc="37" dirty="0">
                <a:latin typeface="DejaVu Serif"/>
                <a:cs typeface="DejaVu Serif"/>
              </a:rPr>
              <a:t>x</a:t>
            </a:r>
            <a:r>
              <a:rPr sz="477" spc="139" dirty="0">
                <a:latin typeface="DejaVu Sans"/>
                <a:cs typeface="DejaVu Sans"/>
              </a:rPr>
              <a:t>→</a:t>
            </a:r>
            <a:r>
              <a:rPr sz="477" spc="31" dirty="0">
                <a:latin typeface="Times New Roman"/>
                <a:cs typeface="Times New Roman"/>
              </a:rPr>
              <a:t>0</a:t>
            </a:r>
            <a:endParaRPr sz="477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6275001" y="4380958"/>
            <a:ext cx="138545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82" spc="147" dirty="0">
                <a:latin typeface="Times New Roman"/>
                <a:cs typeface="Times New Roman"/>
              </a:rPr>
              <a:t>∆</a:t>
            </a:r>
            <a:r>
              <a:rPr sz="682" dirty="0">
                <a:latin typeface="DejaVu Serif"/>
                <a:cs typeface="DejaVu Serif"/>
              </a:rPr>
              <a:t>x</a:t>
            </a:r>
            <a:endParaRPr sz="682">
              <a:latin typeface="DejaVu Serif"/>
              <a:cs typeface="DejaVu Serif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6001642" y="4263428"/>
            <a:ext cx="719570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82" u="sng" spc="78" dirty="0">
                <a:uFill>
                  <a:solidFill>
                    <a:srgbClr val="000000"/>
                  </a:solidFill>
                </a:uFill>
                <a:latin typeface="DejaVu Serif"/>
                <a:cs typeface="DejaVu Serif"/>
              </a:rPr>
              <a:t>f</a:t>
            </a:r>
            <a:r>
              <a:rPr sz="682" spc="-150" dirty="0">
                <a:latin typeface="DejaVu Serif"/>
                <a:cs typeface="DejaVu Serif"/>
              </a:rPr>
              <a:t> </a:t>
            </a:r>
            <a:r>
              <a:rPr sz="682" u="sng" spc="17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(</a:t>
            </a:r>
            <a:r>
              <a:rPr sz="682" u="sng" spc="17" dirty="0">
                <a:uFill>
                  <a:solidFill>
                    <a:srgbClr val="000000"/>
                  </a:solidFill>
                </a:uFill>
                <a:latin typeface="DejaVu Serif"/>
                <a:cs typeface="DejaVu Serif"/>
              </a:rPr>
              <a:t>x</a:t>
            </a:r>
            <a:r>
              <a:rPr sz="682" u="sng" spc="-75" dirty="0">
                <a:uFill>
                  <a:solidFill>
                    <a:srgbClr val="000000"/>
                  </a:solidFill>
                </a:uFill>
                <a:latin typeface="DejaVu Serif"/>
                <a:cs typeface="DejaVu Serif"/>
              </a:rPr>
              <a:t> </a:t>
            </a:r>
            <a:r>
              <a:rPr sz="682" u="sng" spc="143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+</a:t>
            </a:r>
            <a:r>
              <a:rPr sz="682" u="sng" spc="-27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682" u="sng" spc="61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∆</a:t>
            </a:r>
            <a:r>
              <a:rPr sz="682" u="sng" spc="61" dirty="0">
                <a:uFill>
                  <a:solidFill>
                    <a:srgbClr val="000000"/>
                  </a:solidFill>
                </a:uFill>
                <a:latin typeface="DejaVu Serif"/>
                <a:cs typeface="DejaVu Serif"/>
              </a:rPr>
              <a:t>x</a:t>
            </a:r>
            <a:r>
              <a:rPr sz="682" u="sng" spc="61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)</a:t>
            </a:r>
            <a:r>
              <a:rPr sz="682" u="sng" spc="-31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682" u="sng" spc="-44" dirty="0">
                <a:uFill>
                  <a:solidFill>
                    <a:srgbClr val="000000"/>
                  </a:solidFill>
                </a:uFill>
                <a:latin typeface="DejaVu Sans"/>
                <a:cs typeface="DejaVu Sans"/>
              </a:rPr>
              <a:t>−</a:t>
            </a:r>
            <a:r>
              <a:rPr sz="682" u="sng" spc="-75" dirty="0">
                <a:uFill>
                  <a:solidFill>
                    <a:srgbClr val="000000"/>
                  </a:solidFill>
                </a:uFill>
                <a:latin typeface="DejaVu Sans"/>
                <a:cs typeface="DejaVu Sans"/>
              </a:rPr>
              <a:t> </a:t>
            </a:r>
            <a:r>
              <a:rPr sz="682" u="sng" spc="78" dirty="0">
                <a:uFill>
                  <a:solidFill>
                    <a:srgbClr val="000000"/>
                  </a:solidFill>
                </a:uFill>
                <a:latin typeface="DejaVu Serif"/>
                <a:cs typeface="DejaVu Serif"/>
              </a:rPr>
              <a:t>f</a:t>
            </a:r>
            <a:r>
              <a:rPr sz="682" spc="-147" dirty="0">
                <a:latin typeface="DejaVu Serif"/>
                <a:cs typeface="DejaVu Serif"/>
              </a:rPr>
              <a:t> </a:t>
            </a:r>
            <a:r>
              <a:rPr sz="682" u="sng" spc="24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(</a:t>
            </a:r>
            <a:r>
              <a:rPr sz="682" u="sng" spc="24" dirty="0">
                <a:uFill>
                  <a:solidFill>
                    <a:srgbClr val="000000"/>
                  </a:solidFill>
                </a:uFill>
                <a:latin typeface="DejaVu Serif"/>
                <a:cs typeface="DejaVu Serif"/>
              </a:rPr>
              <a:t>x</a:t>
            </a:r>
            <a:r>
              <a:rPr sz="682" u="sng" spc="24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)</a:t>
            </a:r>
            <a:r>
              <a:rPr sz="682" spc="-92" dirty="0">
                <a:latin typeface="Times New Roman"/>
                <a:cs typeface="Times New Roman"/>
              </a:rPr>
              <a:t> </a:t>
            </a:r>
            <a:r>
              <a:rPr sz="1023" spc="-46" baseline="-36111" dirty="0">
                <a:latin typeface="DejaVu Serif"/>
                <a:cs typeface="DejaVu Serif"/>
              </a:rPr>
              <a:t>.</a:t>
            </a:r>
            <a:endParaRPr sz="1023" baseline="-36111">
              <a:latin typeface="DejaVu Serif"/>
              <a:cs typeface="DejaVu Serif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4058005" y="4481775"/>
            <a:ext cx="4073236" cy="610074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9092" marR="3464" indent="-866" algn="just">
              <a:spcBef>
                <a:spcPts val="65"/>
              </a:spcBef>
            </a:pPr>
            <a:r>
              <a:rPr sz="682" spc="37" dirty="0">
                <a:latin typeface="Times New Roman"/>
                <a:cs typeface="Times New Roman"/>
              </a:rPr>
              <a:t>The </a:t>
            </a:r>
            <a:r>
              <a:rPr sz="682" spc="31" dirty="0">
                <a:latin typeface="Times New Roman"/>
                <a:cs typeface="Times New Roman"/>
              </a:rPr>
              <a:t>interpretation </a:t>
            </a:r>
            <a:r>
              <a:rPr sz="682" dirty="0">
                <a:latin typeface="Times New Roman"/>
                <a:cs typeface="Times New Roman"/>
              </a:rPr>
              <a:t>is </a:t>
            </a:r>
            <a:r>
              <a:rPr sz="682" spc="37" dirty="0">
                <a:latin typeface="Times New Roman"/>
                <a:cs typeface="Times New Roman"/>
              </a:rPr>
              <a:t>the </a:t>
            </a:r>
            <a:r>
              <a:rPr sz="682" spc="17" dirty="0">
                <a:latin typeface="Times New Roman"/>
                <a:cs typeface="Times New Roman"/>
              </a:rPr>
              <a:t>same </a:t>
            </a:r>
            <a:r>
              <a:rPr sz="682" spc="20" dirty="0">
                <a:latin typeface="Times New Roman"/>
                <a:cs typeface="Times New Roman"/>
              </a:rPr>
              <a:t>as </a:t>
            </a:r>
            <a:r>
              <a:rPr sz="682" spc="17" dirty="0">
                <a:latin typeface="Times New Roman"/>
                <a:cs typeface="Times New Roman"/>
              </a:rPr>
              <a:t>in </a:t>
            </a:r>
            <a:r>
              <a:rPr sz="682" spc="24" dirty="0">
                <a:latin typeface="Times New Roman"/>
                <a:cs typeface="Times New Roman"/>
              </a:rPr>
              <a:t>equation (</a:t>
            </a:r>
            <a:r>
              <a:rPr sz="682" spc="24" dirty="0">
                <a:solidFill>
                  <a:srgbClr val="0000FF"/>
                </a:solidFill>
                <a:latin typeface="Times New Roman"/>
                <a:cs typeface="Times New Roman"/>
                <a:hlinkClick r:id="" action="ppaction://noaction"/>
              </a:rPr>
              <a:t>6</a:t>
            </a:r>
            <a:r>
              <a:rPr sz="682" spc="24" dirty="0">
                <a:latin typeface="Times New Roman"/>
                <a:cs typeface="Times New Roman"/>
              </a:rPr>
              <a:t>) </a:t>
            </a:r>
            <a:r>
              <a:rPr sz="682" spc="14" dirty="0">
                <a:latin typeface="Times New Roman"/>
                <a:cs typeface="Times New Roman"/>
              </a:rPr>
              <a:t>from </a:t>
            </a:r>
            <a:r>
              <a:rPr sz="682" spc="-10" dirty="0">
                <a:latin typeface="DejaVu Sans"/>
                <a:cs typeface="DejaVu Sans"/>
              </a:rPr>
              <a:t>§</a:t>
            </a:r>
            <a:r>
              <a:rPr sz="682" spc="-10" dirty="0">
                <a:solidFill>
                  <a:srgbClr val="0000FF"/>
                </a:solidFill>
                <a:latin typeface="Times New Roman"/>
                <a:cs typeface="Times New Roman"/>
                <a:hlinkClick r:id="" action="ppaction://noaction"/>
              </a:rPr>
              <a:t>4</a:t>
            </a:r>
            <a:r>
              <a:rPr sz="682" spc="-10" dirty="0">
                <a:latin typeface="Times New Roman"/>
                <a:cs typeface="Times New Roman"/>
              </a:rPr>
              <a:t>. </a:t>
            </a:r>
            <a:r>
              <a:rPr sz="682" spc="37" dirty="0">
                <a:latin typeface="Times New Roman"/>
                <a:cs typeface="Times New Roman"/>
              </a:rPr>
              <a:t>The </a:t>
            </a:r>
            <a:r>
              <a:rPr sz="682" spc="31" dirty="0">
                <a:latin typeface="Times New Roman"/>
                <a:cs typeface="Times New Roman"/>
              </a:rPr>
              <a:t>numerator </a:t>
            </a:r>
            <a:r>
              <a:rPr sz="682" spc="78" dirty="0">
                <a:latin typeface="DejaVu Serif"/>
                <a:cs typeface="DejaVu Serif"/>
              </a:rPr>
              <a:t>f </a:t>
            </a:r>
            <a:r>
              <a:rPr sz="682" spc="20" dirty="0">
                <a:latin typeface="Times New Roman"/>
                <a:cs typeface="Times New Roman"/>
              </a:rPr>
              <a:t>(</a:t>
            </a:r>
            <a:r>
              <a:rPr sz="682" spc="20" dirty="0">
                <a:latin typeface="DejaVu Serif"/>
                <a:cs typeface="DejaVu Serif"/>
              </a:rPr>
              <a:t>x </a:t>
            </a:r>
            <a:r>
              <a:rPr sz="682" spc="143" dirty="0">
                <a:latin typeface="Times New Roman"/>
                <a:cs typeface="Times New Roman"/>
              </a:rPr>
              <a:t>+ </a:t>
            </a:r>
            <a:r>
              <a:rPr sz="682" spc="61" dirty="0">
                <a:latin typeface="Times New Roman"/>
                <a:cs typeface="Times New Roman"/>
              </a:rPr>
              <a:t>∆</a:t>
            </a:r>
            <a:r>
              <a:rPr sz="682" spc="61" dirty="0">
                <a:latin typeface="DejaVu Serif"/>
                <a:cs typeface="DejaVu Serif"/>
              </a:rPr>
              <a:t>x</a:t>
            </a:r>
            <a:r>
              <a:rPr sz="682" spc="61" dirty="0">
                <a:latin typeface="Times New Roman"/>
                <a:cs typeface="Times New Roman"/>
              </a:rPr>
              <a:t>) </a:t>
            </a:r>
            <a:r>
              <a:rPr sz="682" spc="-44" dirty="0">
                <a:latin typeface="DejaVu Sans"/>
                <a:cs typeface="DejaVu Sans"/>
              </a:rPr>
              <a:t>− </a:t>
            </a:r>
            <a:r>
              <a:rPr sz="682" spc="78" dirty="0">
                <a:latin typeface="DejaVu Serif"/>
                <a:cs typeface="DejaVu Serif"/>
              </a:rPr>
              <a:t>f</a:t>
            </a:r>
            <a:r>
              <a:rPr sz="682" spc="-136" dirty="0">
                <a:latin typeface="DejaVu Serif"/>
                <a:cs typeface="DejaVu Serif"/>
              </a:rPr>
              <a:t> </a:t>
            </a:r>
            <a:r>
              <a:rPr sz="682" spc="24" dirty="0">
                <a:latin typeface="Times New Roman"/>
                <a:cs typeface="Times New Roman"/>
              </a:rPr>
              <a:t>(</a:t>
            </a:r>
            <a:r>
              <a:rPr sz="682" spc="24" dirty="0">
                <a:latin typeface="DejaVu Serif"/>
                <a:cs typeface="DejaVu Serif"/>
              </a:rPr>
              <a:t>x</a:t>
            </a:r>
            <a:r>
              <a:rPr sz="682" spc="24" dirty="0">
                <a:latin typeface="Times New Roman"/>
                <a:cs typeface="Times New Roman"/>
              </a:rPr>
              <a:t>) </a:t>
            </a:r>
            <a:r>
              <a:rPr sz="682" spc="20" dirty="0">
                <a:latin typeface="Times New Roman"/>
                <a:cs typeface="Times New Roman"/>
              </a:rPr>
              <a:t>represents </a:t>
            </a:r>
            <a:r>
              <a:rPr sz="682" spc="37" dirty="0">
                <a:latin typeface="Times New Roman"/>
                <a:cs typeface="Times New Roman"/>
              </a:rPr>
              <a:t>the  </a:t>
            </a:r>
            <a:r>
              <a:rPr sz="682" spc="24" dirty="0">
                <a:latin typeface="Times New Roman"/>
                <a:cs typeface="Times New Roman"/>
              </a:rPr>
              <a:t>amount </a:t>
            </a:r>
            <a:r>
              <a:rPr sz="682" spc="7" dirty="0">
                <a:latin typeface="Times New Roman"/>
                <a:cs typeface="Times New Roman"/>
              </a:rPr>
              <a:t>by </a:t>
            </a:r>
            <a:r>
              <a:rPr sz="682" dirty="0">
                <a:latin typeface="Times New Roman"/>
                <a:cs typeface="Times New Roman"/>
              </a:rPr>
              <a:t>which </a:t>
            </a:r>
            <a:r>
              <a:rPr sz="682" spc="31" dirty="0">
                <a:latin typeface="Times New Roman"/>
                <a:cs typeface="Times New Roman"/>
              </a:rPr>
              <a:t>the </a:t>
            </a:r>
            <a:r>
              <a:rPr sz="682" spc="14" dirty="0">
                <a:latin typeface="Times New Roman"/>
                <a:cs typeface="Times New Roman"/>
              </a:rPr>
              <a:t>function </a:t>
            </a:r>
            <a:r>
              <a:rPr sz="682" spc="3" dirty="0">
                <a:latin typeface="Times New Roman"/>
                <a:cs typeface="Times New Roman"/>
              </a:rPr>
              <a:t>value </a:t>
            </a:r>
            <a:r>
              <a:rPr sz="682" spc="-17" dirty="0">
                <a:latin typeface="Times New Roman"/>
                <a:cs typeface="Times New Roman"/>
              </a:rPr>
              <a:t>of </a:t>
            </a:r>
            <a:r>
              <a:rPr sz="682" spc="78" dirty="0">
                <a:latin typeface="DejaVu Serif"/>
                <a:cs typeface="DejaVu Serif"/>
              </a:rPr>
              <a:t>f </a:t>
            </a:r>
            <a:r>
              <a:rPr sz="682" spc="7" dirty="0">
                <a:latin typeface="Times New Roman"/>
                <a:cs typeface="Times New Roman"/>
              </a:rPr>
              <a:t>changes </a:t>
            </a:r>
            <a:r>
              <a:rPr sz="682" spc="-17" dirty="0">
                <a:latin typeface="Times New Roman"/>
                <a:cs typeface="Times New Roman"/>
              </a:rPr>
              <a:t>if </a:t>
            </a:r>
            <a:r>
              <a:rPr sz="682" spc="3" dirty="0">
                <a:latin typeface="Times New Roman"/>
                <a:cs typeface="Times New Roman"/>
              </a:rPr>
              <a:t>one </a:t>
            </a:r>
            <a:r>
              <a:rPr sz="682" spc="7" dirty="0">
                <a:latin typeface="Times New Roman"/>
                <a:cs typeface="Times New Roman"/>
              </a:rPr>
              <a:t>increases </a:t>
            </a:r>
            <a:r>
              <a:rPr sz="682" spc="20" dirty="0">
                <a:latin typeface="Times New Roman"/>
                <a:cs typeface="Times New Roman"/>
              </a:rPr>
              <a:t>its argument </a:t>
            </a:r>
            <a:r>
              <a:rPr sz="682" dirty="0">
                <a:latin typeface="DejaVu Serif"/>
                <a:cs typeface="DejaVu Serif"/>
              </a:rPr>
              <a:t>x </a:t>
            </a:r>
            <a:r>
              <a:rPr sz="682" spc="7" dirty="0">
                <a:latin typeface="Times New Roman"/>
                <a:cs typeface="Times New Roman"/>
              </a:rPr>
              <a:t>by </a:t>
            </a:r>
            <a:r>
              <a:rPr sz="682" spc="31" dirty="0">
                <a:latin typeface="Times New Roman"/>
                <a:cs typeface="Times New Roman"/>
              </a:rPr>
              <a:t>a </a:t>
            </a:r>
            <a:r>
              <a:rPr sz="682" spc="14" dirty="0">
                <a:latin typeface="Times New Roman"/>
                <a:cs typeface="Times New Roman"/>
              </a:rPr>
              <a:t>(small) </a:t>
            </a:r>
            <a:r>
              <a:rPr sz="682" spc="24" dirty="0">
                <a:latin typeface="Times New Roman"/>
                <a:cs typeface="Times New Roman"/>
              </a:rPr>
              <a:t>amount </a:t>
            </a:r>
            <a:r>
              <a:rPr sz="682" spc="51" dirty="0">
                <a:latin typeface="Times New Roman"/>
                <a:cs typeface="Times New Roman"/>
              </a:rPr>
              <a:t>∆</a:t>
            </a:r>
            <a:r>
              <a:rPr sz="682" spc="51" dirty="0">
                <a:latin typeface="DejaVu Serif"/>
                <a:cs typeface="DejaVu Serif"/>
              </a:rPr>
              <a:t>x</a:t>
            </a:r>
            <a:r>
              <a:rPr sz="682" spc="51" dirty="0">
                <a:latin typeface="Times New Roman"/>
                <a:cs typeface="Times New Roman"/>
              </a:rPr>
              <a:t>. </a:t>
            </a:r>
            <a:r>
              <a:rPr sz="682" spc="-7" dirty="0">
                <a:latin typeface="Times New Roman"/>
                <a:cs typeface="Times New Roman"/>
              </a:rPr>
              <a:t>If  </a:t>
            </a:r>
            <a:r>
              <a:rPr sz="682" spc="10" dirty="0">
                <a:latin typeface="Times New Roman"/>
                <a:cs typeface="Times New Roman"/>
              </a:rPr>
              <a:t>you </a:t>
            </a:r>
            <a:r>
              <a:rPr sz="682" spc="20" dirty="0">
                <a:latin typeface="Times New Roman"/>
                <a:cs typeface="Times New Roman"/>
              </a:rPr>
              <a:t>write </a:t>
            </a:r>
            <a:r>
              <a:rPr sz="682" spc="-55" dirty="0">
                <a:latin typeface="DejaVu Serif"/>
                <a:cs typeface="DejaVu Serif"/>
              </a:rPr>
              <a:t>y </a:t>
            </a:r>
            <a:r>
              <a:rPr sz="682" spc="143" dirty="0">
                <a:latin typeface="Times New Roman"/>
                <a:cs typeface="Times New Roman"/>
              </a:rPr>
              <a:t>= </a:t>
            </a:r>
            <a:r>
              <a:rPr sz="682" spc="78" dirty="0">
                <a:latin typeface="DejaVu Serif"/>
                <a:cs typeface="DejaVu Serif"/>
              </a:rPr>
              <a:t>f </a:t>
            </a:r>
            <a:r>
              <a:rPr sz="682" spc="24" dirty="0">
                <a:latin typeface="Times New Roman"/>
                <a:cs typeface="Times New Roman"/>
              </a:rPr>
              <a:t>(</a:t>
            </a:r>
            <a:r>
              <a:rPr sz="682" spc="24" dirty="0">
                <a:latin typeface="DejaVu Serif"/>
                <a:cs typeface="DejaVu Serif"/>
              </a:rPr>
              <a:t>x</a:t>
            </a:r>
            <a:r>
              <a:rPr sz="682" spc="24" dirty="0">
                <a:latin typeface="Times New Roman"/>
                <a:cs typeface="Times New Roman"/>
              </a:rPr>
              <a:t>) </a:t>
            </a:r>
            <a:r>
              <a:rPr sz="682" spc="34" dirty="0">
                <a:latin typeface="Times New Roman"/>
                <a:cs typeface="Times New Roman"/>
              </a:rPr>
              <a:t>then </a:t>
            </a:r>
            <a:r>
              <a:rPr sz="682" spc="-14" dirty="0">
                <a:latin typeface="Times New Roman"/>
                <a:cs typeface="Times New Roman"/>
              </a:rPr>
              <a:t>we </a:t>
            </a:r>
            <a:r>
              <a:rPr sz="682" spc="24" dirty="0">
                <a:latin typeface="Times New Roman"/>
                <a:cs typeface="Times New Roman"/>
              </a:rPr>
              <a:t>can </a:t>
            </a:r>
            <a:r>
              <a:rPr sz="682" spc="7" dirty="0">
                <a:latin typeface="Times New Roman"/>
                <a:cs typeface="Times New Roman"/>
              </a:rPr>
              <a:t>call </a:t>
            </a:r>
            <a:r>
              <a:rPr sz="682" spc="34" dirty="0">
                <a:latin typeface="Times New Roman"/>
                <a:cs typeface="Times New Roman"/>
              </a:rPr>
              <a:t>the </a:t>
            </a:r>
            <a:r>
              <a:rPr sz="682" spc="14" dirty="0">
                <a:latin typeface="Times New Roman"/>
                <a:cs typeface="Times New Roman"/>
              </a:rPr>
              <a:t>increase </a:t>
            </a:r>
            <a:r>
              <a:rPr sz="682" spc="17" dirty="0">
                <a:latin typeface="Times New Roman"/>
                <a:cs typeface="Times New Roman"/>
              </a:rPr>
              <a:t>in</a:t>
            </a:r>
            <a:r>
              <a:rPr sz="682" spc="-75" dirty="0">
                <a:latin typeface="Times New Roman"/>
                <a:cs typeface="Times New Roman"/>
              </a:rPr>
              <a:t> </a:t>
            </a:r>
            <a:r>
              <a:rPr sz="682" spc="78" dirty="0">
                <a:latin typeface="DejaVu Serif"/>
                <a:cs typeface="DejaVu Serif"/>
              </a:rPr>
              <a:t>f</a:t>
            </a:r>
            <a:endParaRPr sz="682">
              <a:latin typeface="DejaVu Serif"/>
              <a:cs typeface="DejaVu Serif"/>
            </a:endParaRPr>
          </a:p>
          <a:p>
            <a:pPr marL="2598" algn="ctr">
              <a:spcBef>
                <a:spcPts val="310"/>
              </a:spcBef>
            </a:pPr>
            <a:r>
              <a:rPr sz="682" spc="48" dirty="0">
                <a:latin typeface="Times New Roman"/>
                <a:cs typeface="Times New Roman"/>
              </a:rPr>
              <a:t>∆</a:t>
            </a:r>
            <a:r>
              <a:rPr sz="682" spc="48" dirty="0">
                <a:latin typeface="DejaVu Serif"/>
                <a:cs typeface="DejaVu Serif"/>
              </a:rPr>
              <a:t>y</a:t>
            </a:r>
            <a:r>
              <a:rPr sz="682" spc="-10" dirty="0">
                <a:latin typeface="DejaVu Serif"/>
                <a:cs typeface="DejaVu Serif"/>
              </a:rPr>
              <a:t> </a:t>
            </a:r>
            <a:r>
              <a:rPr sz="682" spc="143" dirty="0">
                <a:latin typeface="Times New Roman"/>
                <a:cs typeface="Times New Roman"/>
              </a:rPr>
              <a:t>=</a:t>
            </a:r>
            <a:r>
              <a:rPr sz="682" spc="17" dirty="0">
                <a:latin typeface="Times New Roman"/>
                <a:cs typeface="Times New Roman"/>
              </a:rPr>
              <a:t> </a:t>
            </a:r>
            <a:r>
              <a:rPr sz="682" spc="78" dirty="0">
                <a:latin typeface="DejaVu Serif"/>
                <a:cs typeface="DejaVu Serif"/>
              </a:rPr>
              <a:t>f</a:t>
            </a:r>
            <a:r>
              <a:rPr sz="682" spc="-143" dirty="0">
                <a:latin typeface="DejaVu Serif"/>
                <a:cs typeface="DejaVu Serif"/>
              </a:rPr>
              <a:t> </a:t>
            </a:r>
            <a:r>
              <a:rPr sz="682" spc="17" dirty="0">
                <a:latin typeface="Times New Roman"/>
                <a:cs typeface="Times New Roman"/>
              </a:rPr>
              <a:t>(</a:t>
            </a:r>
            <a:r>
              <a:rPr sz="682" spc="17" dirty="0">
                <a:latin typeface="DejaVu Serif"/>
                <a:cs typeface="DejaVu Serif"/>
              </a:rPr>
              <a:t>x</a:t>
            </a:r>
            <a:r>
              <a:rPr sz="682" spc="-68" dirty="0">
                <a:latin typeface="DejaVu Serif"/>
                <a:cs typeface="DejaVu Serif"/>
              </a:rPr>
              <a:t> </a:t>
            </a:r>
            <a:r>
              <a:rPr sz="682" spc="143" dirty="0">
                <a:latin typeface="Times New Roman"/>
                <a:cs typeface="Times New Roman"/>
              </a:rPr>
              <a:t>+</a:t>
            </a:r>
            <a:r>
              <a:rPr sz="682" spc="-20" dirty="0">
                <a:latin typeface="Times New Roman"/>
                <a:cs typeface="Times New Roman"/>
              </a:rPr>
              <a:t> </a:t>
            </a:r>
            <a:r>
              <a:rPr sz="682" spc="61" dirty="0">
                <a:latin typeface="Times New Roman"/>
                <a:cs typeface="Times New Roman"/>
              </a:rPr>
              <a:t>∆</a:t>
            </a:r>
            <a:r>
              <a:rPr sz="682" spc="61" dirty="0">
                <a:latin typeface="DejaVu Serif"/>
                <a:cs typeface="DejaVu Serif"/>
              </a:rPr>
              <a:t>x</a:t>
            </a:r>
            <a:r>
              <a:rPr sz="682" spc="61" dirty="0">
                <a:latin typeface="Times New Roman"/>
                <a:cs typeface="Times New Roman"/>
              </a:rPr>
              <a:t>)</a:t>
            </a:r>
            <a:r>
              <a:rPr sz="682" spc="-20" dirty="0">
                <a:latin typeface="Times New Roman"/>
                <a:cs typeface="Times New Roman"/>
              </a:rPr>
              <a:t> </a:t>
            </a:r>
            <a:r>
              <a:rPr sz="682" spc="-44" dirty="0">
                <a:latin typeface="DejaVu Sans"/>
                <a:cs typeface="DejaVu Sans"/>
              </a:rPr>
              <a:t>−</a:t>
            </a:r>
            <a:r>
              <a:rPr sz="682" spc="-72" dirty="0">
                <a:latin typeface="DejaVu Sans"/>
                <a:cs typeface="DejaVu Sans"/>
              </a:rPr>
              <a:t> </a:t>
            </a:r>
            <a:r>
              <a:rPr sz="682" spc="78" dirty="0">
                <a:latin typeface="DejaVu Serif"/>
                <a:cs typeface="DejaVu Serif"/>
              </a:rPr>
              <a:t>f</a:t>
            </a:r>
            <a:r>
              <a:rPr sz="682" spc="-143" dirty="0">
                <a:latin typeface="DejaVu Serif"/>
                <a:cs typeface="DejaVu Serif"/>
              </a:rPr>
              <a:t> </a:t>
            </a:r>
            <a:r>
              <a:rPr sz="682" spc="10" dirty="0">
                <a:latin typeface="Times New Roman"/>
                <a:cs typeface="Times New Roman"/>
              </a:rPr>
              <a:t>(</a:t>
            </a:r>
            <a:r>
              <a:rPr sz="682" spc="10" dirty="0">
                <a:latin typeface="DejaVu Serif"/>
                <a:cs typeface="DejaVu Serif"/>
              </a:rPr>
              <a:t>x</a:t>
            </a:r>
            <a:r>
              <a:rPr sz="682" spc="10" dirty="0">
                <a:latin typeface="Times New Roman"/>
                <a:cs typeface="Times New Roman"/>
              </a:rPr>
              <a:t>)</a:t>
            </a:r>
            <a:r>
              <a:rPr sz="682" spc="10" dirty="0">
                <a:latin typeface="DejaVu Serif"/>
                <a:cs typeface="DejaVu Serif"/>
              </a:rPr>
              <a:t>,</a:t>
            </a:r>
            <a:endParaRPr sz="682">
              <a:latin typeface="DejaVu Serif"/>
              <a:cs typeface="DejaVu Serif"/>
            </a:endParaRPr>
          </a:p>
          <a:p>
            <a:pPr marL="11689" algn="just">
              <a:spcBef>
                <a:spcPts val="316"/>
              </a:spcBef>
            </a:pPr>
            <a:r>
              <a:rPr sz="682" dirty="0">
                <a:latin typeface="Times New Roman"/>
                <a:cs typeface="Times New Roman"/>
              </a:rPr>
              <a:t>so </a:t>
            </a:r>
            <a:r>
              <a:rPr sz="682" spc="55" dirty="0">
                <a:latin typeface="Times New Roman"/>
                <a:cs typeface="Times New Roman"/>
              </a:rPr>
              <a:t>that </a:t>
            </a:r>
            <a:r>
              <a:rPr sz="682" spc="34" dirty="0">
                <a:latin typeface="Times New Roman"/>
                <a:cs typeface="Times New Roman"/>
              </a:rPr>
              <a:t>the </a:t>
            </a:r>
            <a:r>
              <a:rPr sz="682" spc="14" dirty="0">
                <a:latin typeface="Times New Roman"/>
                <a:cs typeface="Times New Roman"/>
              </a:rPr>
              <a:t>derivative </a:t>
            </a:r>
            <a:r>
              <a:rPr sz="682" spc="78" dirty="0">
                <a:latin typeface="DejaVu Serif"/>
                <a:cs typeface="DejaVu Serif"/>
              </a:rPr>
              <a:t>f </a:t>
            </a:r>
            <a:r>
              <a:rPr sz="716" spc="46" baseline="27777" dirty="0">
                <a:latin typeface="DejaVu Sans"/>
                <a:cs typeface="DejaVu Sans"/>
              </a:rPr>
              <a:t>j</a:t>
            </a:r>
            <a:r>
              <a:rPr sz="682" spc="31" dirty="0">
                <a:latin typeface="Times New Roman"/>
                <a:cs typeface="Times New Roman"/>
              </a:rPr>
              <a:t>(</a:t>
            </a:r>
            <a:r>
              <a:rPr sz="682" spc="31" dirty="0">
                <a:latin typeface="DejaVu Serif"/>
                <a:cs typeface="DejaVu Serif"/>
              </a:rPr>
              <a:t>x</a:t>
            </a:r>
            <a:r>
              <a:rPr sz="682" spc="31" dirty="0">
                <a:latin typeface="Times New Roman"/>
                <a:cs typeface="Times New Roman"/>
              </a:rPr>
              <a:t>)</a:t>
            </a:r>
            <a:r>
              <a:rPr sz="682" spc="-55" dirty="0">
                <a:latin typeface="Times New Roman"/>
                <a:cs typeface="Times New Roman"/>
              </a:rPr>
              <a:t> </a:t>
            </a:r>
            <a:r>
              <a:rPr sz="682" dirty="0">
                <a:latin typeface="Times New Roman"/>
                <a:cs typeface="Times New Roman"/>
              </a:rPr>
              <a:t>is</a:t>
            </a:r>
            <a:endParaRPr sz="682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5744172" y="5128678"/>
            <a:ext cx="484043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82" spc="78" dirty="0">
                <a:latin typeface="DejaVu Serif"/>
                <a:cs typeface="DejaVu Serif"/>
              </a:rPr>
              <a:t>f </a:t>
            </a:r>
            <a:r>
              <a:rPr sz="716" spc="46" baseline="31746" dirty="0">
                <a:latin typeface="DejaVu Sans"/>
                <a:cs typeface="DejaVu Sans"/>
              </a:rPr>
              <a:t>j</a:t>
            </a:r>
            <a:r>
              <a:rPr sz="682" spc="31" dirty="0">
                <a:latin typeface="Times New Roman"/>
                <a:cs typeface="Times New Roman"/>
              </a:rPr>
              <a:t>(</a:t>
            </a:r>
            <a:r>
              <a:rPr sz="682" spc="31" dirty="0">
                <a:latin typeface="DejaVu Serif"/>
                <a:cs typeface="DejaVu Serif"/>
              </a:rPr>
              <a:t>x</a:t>
            </a:r>
            <a:r>
              <a:rPr sz="682" spc="31" dirty="0">
                <a:latin typeface="Times New Roman"/>
                <a:cs typeface="Times New Roman"/>
              </a:rPr>
              <a:t>) </a:t>
            </a:r>
            <a:r>
              <a:rPr sz="682" spc="143" dirty="0">
                <a:latin typeface="Times New Roman"/>
                <a:cs typeface="Times New Roman"/>
              </a:rPr>
              <a:t>=</a:t>
            </a:r>
            <a:r>
              <a:rPr sz="682" spc="41" dirty="0">
                <a:latin typeface="Times New Roman"/>
                <a:cs typeface="Times New Roman"/>
              </a:rPr>
              <a:t> </a:t>
            </a:r>
            <a:r>
              <a:rPr sz="682" spc="10" dirty="0">
                <a:latin typeface="Times New Roman"/>
                <a:cs typeface="Times New Roman"/>
              </a:rPr>
              <a:t>lim</a:t>
            </a:r>
            <a:endParaRPr sz="682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6283660" y="5202035"/>
            <a:ext cx="121227" cy="0"/>
          </a:xfrm>
          <a:custGeom>
            <a:avLst/>
            <a:gdLst/>
            <a:ahLst/>
            <a:cxnLst/>
            <a:rect l="l" t="t" r="r" b="b"/>
            <a:pathLst>
              <a:path w="177800">
                <a:moveTo>
                  <a:pt x="0" y="0"/>
                </a:moveTo>
                <a:lnTo>
                  <a:pt x="177749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4" name="object 24"/>
          <p:cNvSpPr txBox="1"/>
          <p:nvPr/>
        </p:nvSpPr>
        <p:spPr>
          <a:xfrm>
            <a:off x="6051319" y="5187846"/>
            <a:ext cx="362383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716" spc="133" baseline="3968" dirty="0">
                <a:latin typeface="Times New Roman"/>
                <a:cs typeface="Times New Roman"/>
              </a:rPr>
              <a:t>∆</a:t>
            </a:r>
            <a:r>
              <a:rPr sz="716" spc="133" baseline="3968" dirty="0">
                <a:latin typeface="DejaVu Serif"/>
                <a:cs typeface="DejaVu Serif"/>
              </a:rPr>
              <a:t>x</a:t>
            </a:r>
            <a:r>
              <a:rPr sz="716" spc="133" baseline="3968" dirty="0">
                <a:latin typeface="DejaVu Sans"/>
                <a:cs typeface="DejaVu Sans"/>
              </a:rPr>
              <a:t>→</a:t>
            </a:r>
            <a:r>
              <a:rPr sz="716" spc="133" baseline="3968" dirty="0">
                <a:latin typeface="Times New Roman"/>
                <a:cs typeface="Times New Roman"/>
              </a:rPr>
              <a:t>0</a:t>
            </a:r>
            <a:r>
              <a:rPr sz="716" spc="51" baseline="3968" dirty="0">
                <a:latin typeface="Times New Roman"/>
                <a:cs typeface="Times New Roman"/>
              </a:rPr>
              <a:t> </a:t>
            </a:r>
            <a:r>
              <a:rPr sz="682" spc="75" dirty="0">
                <a:latin typeface="Times New Roman"/>
                <a:cs typeface="Times New Roman"/>
              </a:rPr>
              <a:t>∆</a:t>
            </a:r>
            <a:r>
              <a:rPr sz="682" spc="75" dirty="0">
                <a:latin typeface="DejaVu Serif"/>
                <a:cs typeface="DejaVu Serif"/>
              </a:rPr>
              <a:t>x</a:t>
            </a:r>
            <a:endParaRPr sz="682">
              <a:latin typeface="DejaVu Serif"/>
              <a:cs typeface="DejaVu Serif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6276958" y="5070317"/>
            <a:ext cx="171017" cy="162195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R="42428" algn="r">
              <a:lnSpc>
                <a:spcPts val="637"/>
              </a:lnSpc>
              <a:spcBef>
                <a:spcPts val="65"/>
              </a:spcBef>
            </a:pPr>
            <a:r>
              <a:rPr sz="682" spc="147" dirty="0">
                <a:latin typeface="Times New Roman"/>
                <a:cs typeface="Times New Roman"/>
              </a:rPr>
              <a:t>∆</a:t>
            </a:r>
            <a:r>
              <a:rPr sz="682" spc="-55" dirty="0">
                <a:latin typeface="DejaVu Serif"/>
                <a:cs typeface="DejaVu Serif"/>
              </a:rPr>
              <a:t>y</a:t>
            </a:r>
            <a:endParaRPr sz="682">
              <a:latin typeface="DejaVu Serif"/>
              <a:cs typeface="DejaVu Serif"/>
            </a:endParaRPr>
          </a:p>
          <a:p>
            <a:pPr marR="3464" algn="r">
              <a:lnSpc>
                <a:spcPts val="637"/>
              </a:lnSpc>
            </a:pPr>
            <a:r>
              <a:rPr sz="682" spc="-31" dirty="0">
                <a:latin typeface="DejaVu Serif"/>
                <a:cs typeface="DejaVu Serif"/>
              </a:rPr>
              <a:t>.</a:t>
            </a:r>
            <a:endParaRPr sz="682">
              <a:latin typeface="DejaVu Serif"/>
              <a:cs typeface="DejaVu Serif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4058005" y="5283876"/>
            <a:ext cx="4073236" cy="218236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 marR="3464" indent="3031">
              <a:spcBef>
                <a:spcPts val="65"/>
              </a:spcBef>
            </a:pPr>
            <a:r>
              <a:rPr sz="682" spc="112" dirty="0">
                <a:latin typeface="Times New Roman"/>
                <a:cs typeface="Times New Roman"/>
              </a:rPr>
              <a:t>Gottfried </a:t>
            </a:r>
            <a:r>
              <a:rPr sz="682" spc="72" dirty="0">
                <a:latin typeface="Times New Roman"/>
                <a:cs typeface="Times New Roman"/>
              </a:rPr>
              <a:t>Wilhelm </a:t>
            </a:r>
            <a:r>
              <a:rPr sz="682" spc="65" dirty="0">
                <a:latin typeface="Times New Roman"/>
                <a:cs typeface="Times New Roman"/>
              </a:rPr>
              <a:t>von </a:t>
            </a:r>
            <a:r>
              <a:rPr sz="682" spc="34" dirty="0">
                <a:latin typeface="Times New Roman"/>
                <a:cs typeface="Times New Roman"/>
              </a:rPr>
              <a:t>Leibniz, </a:t>
            </a:r>
            <a:r>
              <a:rPr sz="682" spc="3" dirty="0">
                <a:latin typeface="Times New Roman"/>
                <a:cs typeface="Times New Roman"/>
              </a:rPr>
              <a:t>one </a:t>
            </a:r>
            <a:r>
              <a:rPr sz="682" spc="-17" dirty="0">
                <a:latin typeface="Times New Roman"/>
                <a:cs typeface="Times New Roman"/>
              </a:rPr>
              <a:t>of </a:t>
            </a:r>
            <a:r>
              <a:rPr sz="682" spc="27" dirty="0">
                <a:latin typeface="Times New Roman"/>
                <a:cs typeface="Times New Roman"/>
              </a:rPr>
              <a:t>the </a:t>
            </a:r>
            <a:r>
              <a:rPr sz="682" spc="7" dirty="0">
                <a:latin typeface="Times New Roman"/>
                <a:cs typeface="Times New Roman"/>
              </a:rPr>
              <a:t>inventors </a:t>
            </a:r>
            <a:r>
              <a:rPr sz="682" spc="-17" dirty="0">
                <a:latin typeface="Times New Roman"/>
                <a:cs typeface="Times New Roman"/>
              </a:rPr>
              <a:t>of </a:t>
            </a:r>
            <a:r>
              <a:rPr sz="682" spc="7" dirty="0">
                <a:latin typeface="Times New Roman"/>
                <a:cs typeface="Times New Roman"/>
              </a:rPr>
              <a:t>calculus, came </a:t>
            </a:r>
            <a:r>
              <a:rPr sz="682" spc="27" dirty="0">
                <a:latin typeface="Times New Roman"/>
                <a:cs typeface="Times New Roman"/>
              </a:rPr>
              <a:t>up </a:t>
            </a:r>
            <a:r>
              <a:rPr sz="682" spc="17" dirty="0">
                <a:latin typeface="Times New Roman"/>
                <a:cs typeface="Times New Roman"/>
              </a:rPr>
              <a:t>with </a:t>
            </a:r>
            <a:r>
              <a:rPr sz="682" spc="27" dirty="0">
                <a:latin typeface="Times New Roman"/>
                <a:cs typeface="Times New Roman"/>
              </a:rPr>
              <a:t>the </a:t>
            </a:r>
            <a:r>
              <a:rPr sz="682" spc="10" dirty="0">
                <a:latin typeface="Times New Roman"/>
                <a:cs typeface="Times New Roman"/>
              </a:rPr>
              <a:t>idea </a:t>
            </a:r>
            <a:r>
              <a:rPr sz="682" spc="48" dirty="0">
                <a:latin typeface="Times New Roman"/>
                <a:cs typeface="Times New Roman"/>
              </a:rPr>
              <a:t>that </a:t>
            </a:r>
            <a:r>
              <a:rPr sz="682" spc="3" dirty="0">
                <a:latin typeface="Times New Roman"/>
                <a:cs typeface="Times New Roman"/>
              </a:rPr>
              <a:t>one </a:t>
            </a:r>
            <a:r>
              <a:rPr sz="682" spc="10" dirty="0">
                <a:latin typeface="Times New Roman"/>
                <a:cs typeface="Times New Roman"/>
              </a:rPr>
              <a:t>should  </a:t>
            </a:r>
            <a:r>
              <a:rPr sz="682" spc="20" dirty="0">
                <a:latin typeface="Times New Roman"/>
                <a:cs typeface="Times New Roman"/>
              </a:rPr>
              <a:t>write </a:t>
            </a:r>
            <a:r>
              <a:rPr sz="682" spc="27" dirty="0">
                <a:latin typeface="Times New Roman"/>
                <a:cs typeface="Times New Roman"/>
              </a:rPr>
              <a:t>this </a:t>
            </a:r>
            <a:r>
              <a:rPr sz="682" spc="20" dirty="0">
                <a:latin typeface="Times New Roman"/>
                <a:cs typeface="Times New Roman"/>
              </a:rPr>
              <a:t>limit</a:t>
            </a:r>
            <a:r>
              <a:rPr sz="682" spc="112" dirty="0">
                <a:latin typeface="Times New Roman"/>
                <a:cs typeface="Times New Roman"/>
              </a:rPr>
              <a:t> </a:t>
            </a:r>
            <a:r>
              <a:rPr sz="682" spc="17" dirty="0">
                <a:latin typeface="Times New Roman"/>
                <a:cs typeface="Times New Roman"/>
              </a:rPr>
              <a:t>as</a:t>
            </a:r>
            <a:endParaRPr sz="682">
              <a:latin typeface="Times New Roman"/>
              <a:cs typeface="Times New Roman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5801790" y="5591937"/>
            <a:ext cx="94384" cy="0"/>
          </a:xfrm>
          <a:custGeom>
            <a:avLst/>
            <a:gdLst/>
            <a:ahLst/>
            <a:cxnLst/>
            <a:rect l="l" t="t" r="r" b="b"/>
            <a:pathLst>
              <a:path w="138429">
                <a:moveTo>
                  <a:pt x="0" y="0"/>
                </a:moveTo>
                <a:lnTo>
                  <a:pt x="138163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8" name="object 28"/>
          <p:cNvSpPr txBox="1"/>
          <p:nvPr/>
        </p:nvSpPr>
        <p:spPr>
          <a:xfrm>
            <a:off x="5795088" y="5460209"/>
            <a:ext cx="574964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  <a:tabLst>
                <a:tab pos="451560" algn="l"/>
              </a:tabLst>
            </a:pPr>
            <a:r>
              <a:rPr sz="682" spc="-68" dirty="0">
                <a:latin typeface="DejaVu Serif"/>
                <a:cs typeface="DejaVu Serif"/>
              </a:rPr>
              <a:t>dy	</a:t>
            </a:r>
            <a:r>
              <a:rPr sz="682" spc="147" dirty="0">
                <a:latin typeface="Times New Roman"/>
                <a:cs typeface="Times New Roman"/>
              </a:rPr>
              <a:t>∆</a:t>
            </a:r>
            <a:r>
              <a:rPr sz="682" spc="-55" dirty="0">
                <a:latin typeface="DejaVu Serif"/>
                <a:cs typeface="DejaVu Serif"/>
              </a:rPr>
              <a:t>y</a:t>
            </a:r>
            <a:endParaRPr sz="682">
              <a:latin typeface="DejaVu Serif"/>
              <a:cs typeface="DejaVu Serif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6245057" y="5591937"/>
            <a:ext cx="121227" cy="0"/>
          </a:xfrm>
          <a:custGeom>
            <a:avLst/>
            <a:gdLst/>
            <a:ahLst/>
            <a:cxnLst/>
            <a:rect l="l" t="t" r="r" b="b"/>
            <a:pathLst>
              <a:path w="177800">
                <a:moveTo>
                  <a:pt x="0" y="0"/>
                </a:moveTo>
                <a:lnTo>
                  <a:pt x="177749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30" name="object 30"/>
          <p:cNvSpPr txBox="1"/>
          <p:nvPr/>
        </p:nvSpPr>
        <p:spPr>
          <a:xfrm>
            <a:off x="5793131" y="5577748"/>
            <a:ext cx="581891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  <a:tabLst>
                <a:tab pos="228161" algn="l"/>
              </a:tabLst>
            </a:pPr>
            <a:r>
              <a:rPr sz="682" spc="-41" dirty="0">
                <a:latin typeface="DejaVu Serif"/>
                <a:cs typeface="DejaVu Serif"/>
              </a:rPr>
              <a:t>dx	</a:t>
            </a:r>
            <a:r>
              <a:rPr sz="716" spc="133" baseline="3968" dirty="0">
                <a:latin typeface="Times New Roman"/>
                <a:cs typeface="Times New Roman"/>
              </a:rPr>
              <a:t>∆</a:t>
            </a:r>
            <a:r>
              <a:rPr sz="716" spc="133" baseline="3968" dirty="0">
                <a:latin typeface="DejaVu Serif"/>
                <a:cs typeface="DejaVu Serif"/>
              </a:rPr>
              <a:t>x</a:t>
            </a:r>
            <a:r>
              <a:rPr sz="716" spc="133" baseline="3968" dirty="0">
                <a:latin typeface="DejaVu Sans"/>
                <a:cs typeface="DejaVu Sans"/>
              </a:rPr>
              <a:t>→</a:t>
            </a:r>
            <a:r>
              <a:rPr sz="716" spc="133" baseline="3968" dirty="0">
                <a:latin typeface="Times New Roman"/>
                <a:cs typeface="Times New Roman"/>
              </a:rPr>
              <a:t>0</a:t>
            </a:r>
            <a:r>
              <a:rPr sz="716" spc="51" baseline="3968" dirty="0">
                <a:latin typeface="Times New Roman"/>
                <a:cs typeface="Times New Roman"/>
              </a:rPr>
              <a:t> </a:t>
            </a:r>
            <a:r>
              <a:rPr sz="682" spc="75" dirty="0">
                <a:latin typeface="Times New Roman"/>
                <a:cs typeface="Times New Roman"/>
              </a:rPr>
              <a:t>∆</a:t>
            </a:r>
            <a:r>
              <a:rPr sz="682" spc="75" dirty="0">
                <a:latin typeface="DejaVu Serif"/>
                <a:cs typeface="DejaVu Serif"/>
              </a:rPr>
              <a:t>x</a:t>
            </a:r>
            <a:endParaRPr sz="682">
              <a:latin typeface="DejaVu Serif"/>
              <a:cs typeface="DejaVu Serif"/>
            </a:endParaRPr>
          </a:p>
        </p:txBody>
      </p:sp>
      <p:sp>
        <p:nvSpPr>
          <p:cNvPr id="33" name="object 33"/>
          <p:cNvSpPr txBox="1">
            <a:spLocks noGrp="1"/>
          </p:cNvSpPr>
          <p:nvPr>
            <p:ph type="sldNum" sz="quarter" idx="4294967295"/>
          </p:nvPr>
        </p:nvSpPr>
        <p:spPr>
          <a:xfrm>
            <a:off x="3446318" y="0"/>
            <a:ext cx="0" cy="1923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7318">
              <a:lnSpc>
                <a:spcPts val="522"/>
              </a:lnSpc>
            </a:pPr>
            <a:fld id="{81D60167-4931-47E6-BA6A-407CBD079E47}" type="slidenum">
              <a:rPr spc="31" dirty="0"/>
              <a:pPr marL="17318">
                <a:lnSpc>
                  <a:spcPts val="522"/>
                </a:lnSpc>
              </a:pPr>
              <a:t>2</a:t>
            </a:fld>
            <a:endParaRPr spc="31" dirty="0"/>
          </a:p>
        </p:txBody>
      </p:sp>
      <p:sp>
        <p:nvSpPr>
          <p:cNvPr id="31" name="object 31"/>
          <p:cNvSpPr txBox="1"/>
          <p:nvPr/>
        </p:nvSpPr>
        <p:spPr>
          <a:xfrm>
            <a:off x="5921649" y="5518571"/>
            <a:ext cx="487507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  <a:tabLst>
                <a:tab pos="454590" algn="l"/>
              </a:tabLst>
            </a:pPr>
            <a:r>
              <a:rPr sz="682" spc="143" dirty="0">
                <a:latin typeface="Times New Roman"/>
                <a:cs typeface="Times New Roman"/>
              </a:rPr>
              <a:t>=  </a:t>
            </a:r>
            <a:r>
              <a:rPr sz="682" spc="-14" dirty="0">
                <a:latin typeface="Times New Roman"/>
                <a:cs typeface="Times New Roman"/>
              </a:rPr>
              <a:t> </a:t>
            </a:r>
            <a:r>
              <a:rPr sz="682" spc="10" dirty="0">
                <a:latin typeface="Times New Roman"/>
                <a:cs typeface="Times New Roman"/>
              </a:rPr>
              <a:t>lim</a:t>
            </a:r>
            <a:r>
              <a:rPr sz="682" dirty="0">
                <a:latin typeface="Times New Roman"/>
                <a:cs typeface="Times New Roman"/>
              </a:rPr>
              <a:t>	</a:t>
            </a:r>
            <a:r>
              <a:rPr sz="682" spc="-31" dirty="0">
                <a:latin typeface="DejaVu Serif"/>
                <a:cs typeface="DejaVu Serif"/>
              </a:rPr>
              <a:t>,</a:t>
            </a:r>
            <a:endParaRPr sz="682">
              <a:latin typeface="DejaVu Serif"/>
              <a:cs typeface="DejaVu Serif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4058005" y="5673778"/>
            <a:ext cx="4083194" cy="428165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 marR="3464" indent="3031" algn="just">
              <a:spcBef>
                <a:spcPts val="65"/>
              </a:spcBef>
            </a:pPr>
            <a:r>
              <a:rPr sz="682" spc="27" dirty="0">
                <a:latin typeface="Times New Roman"/>
                <a:cs typeface="Times New Roman"/>
              </a:rPr>
              <a:t>the </a:t>
            </a:r>
            <a:r>
              <a:rPr sz="682" spc="10" dirty="0">
                <a:latin typeface="Times New Roman"/>
                <a:cs typeface="Times New Roman"/>
              </a:rPr>
              <a:t>idea being </a:t>
            </a:r>
            <a:r>
              <a:rPr sz="682" spc="48" dirty="0">
                <a:latin typeface="Times New Roman"/>
                <a:cs typeface="Times New Roman"/>
              </a:rPr>
              <a:t>that </a:t>
            </a:r>
            <a:r>
              <a:rPr sz="682" spc="17" dirty="0">
                <a:latin typeface="Times New Roman"/>
                <a:cs typeface="Times New Roman"/>
              </a:rPr>
              <a:t>after letting </a:t>
            </a:r>
            <a:r>
              <a:rPr sz="682" spc="68" dirty="0">
                <a:latin typeface="Times New Roman"/>
                <a:cs typeface="Times New Roman"/>
              </a:rPr>
              <a:t>∆</a:t>
            </a:r>
            <a:r>
              <a:rPr sz="682" spc="68" dirty="0">
                <a:latin typeface="DejaVu Serif"/>
                <a:cs typeface="DejaVu Serif"/>
              </a:rPr>
              <a:t>x </a:t>
            </a:r>
            <a:r>
              <a:rPr sz="682" spc="-10" dirty="0">
                <a:latin typeface="Times New Roman"/>
                <a:cs typeface="Times New Roman"/>
              </a:rPr>
              <a:t>go </a:t>
            </a:r>
            <a:r>
              <a:rPr sz="682" spc="27" dirty="0">
                <a:latin typeface="Times New Roman"/>
                <a:cs typeface="Times New Roman"/>
              </a:rPr>
              <a:t>to </a:t>
            </a:r>
            <a:r>
              <a:rPr sz="682" dirty="0">
                <a:latin typeface="Times New Roman"/>
                <a:cs typeface="Times New Roman"/>
              </a:rPr>
              <a:t>zero </a:t>
            </a:r>
            <a:r>
              <a:rPr sz="682" spc="31" dirty="0">
                <a:latin typeface="Times New Roman"/>
                <a:cs typeface="Times New Roman"/>
              </a:rPr>
              <a:t>it </a:t>
            </a:r>
            <a:r>
              <a:rPr sz="682" spc="17" dirty="0">
                <a:latin typeface="Times New Roman"/>
                <a:cs typeface="Times New Roman"/>
              </a:rPr>
              <a:t>didn’t </a:t>
            </a:r>
            <a:r>
              <a:rPr sz="682" spc="7" dirty="0">
                <a:latin typeface="Times New Roman"/>
                <a:cs typeface="Times New Roman"/>
              </a:rPr>
              <a:t>vanish, </a:t>
            </a:r>
            <a:r>
              <a:rPr sz="682" spc="41" dirty="0">
                <a:latin typeface="Times New Roman"/>
                <a:cs typeface="Times New Roman"/>
              </a:rPr>
              <a:t>but </a:t>
            </a:r>
            <a:r>
              <a:rPr sz="682" spc="17" dirty="0">
                <a:latin typeface="Times New Roman"/>
                <a:cs typeface="Times New Roman"/>
              </a:rPr>
              <a:t>instead </a:t>
            </a:r>
            <a:r>
              <a:rPr sz="682" spc="10" dirty="0">
                <a:latin typeface="Times New Roman"/>
                <a:cs typeface="Times New Roman"/>
              </a:rPr>
              <a:t>became </a:t>
            </a:r>
            <a:r>
              <a:rPr sz="682" spc="27" dirty="0">
                <a:latin typeface="Times New Roman"/>
                <a:cs typeface="Times New Roman"/>
              </a:rPr>
              <a:t>an </a:t>
            </a:r>
            <a:r>
              <a:rPr sz="682" spc="3" dirty="0">
                <a:latin typeface="Times New Roman"/>
                <a:cs typeface="Times New Roman"/>
              </a:rPr>
              <a:t>infinitely </a:t>
            </a:r>
            <a:r>
              <a:rPr sz="682" spc="7" dirty="0">
                <a:latin typeface="Times New Roman"/>
                <a:cs typeface="Times New Roman"/>
              </a:rPr>
              <a:t>small </a:t>
            </a:r>
            <a:r>
              <a:rPr sz="682" spc="24" dirty="0">
                <a:latin typeface="Times New Roman"/>
                <a:cs typeface="Times New Roman"/>
              </a:rPr>
              <a:t>quantity  </a:t>
            </a:r>
            <a:r>
              <a:rPr sz="682" spc="14" dirty="0">
                <a:latin typeface="Times New Roman"/>
                <a:cs typeface="Times New Roman"/>
              </a:rPr>
              <a:t>which Leibniz </a:t>
            </a:r>
            <a:r>
              <a:rPr sz="682" spc="17" dirty="0">
                <a:latin typeface="Times New Roman"/>
                <a:cs typeface="Times New Roman"/>
              </a:rPr>
              <a:t>called </a:t>
            </a:r>
            <a:r>
              <a:rPr sz="682" spc="3" dirty="0">
                <a:latin typeface="Times New Roman"/>
                <a:cs typeface="Times New Roman"/>
              </a:rPr>
              <a:t>“</a:t>
            </a:r>
            <a:r>
              <a:rPr sz="682" spc="3" dirty="0">
                <a:latin typeface="DejaVu Serif"/>
                <a:cs typeface="DejaVu Serif"/>
              </a:rPr>
              <a:t>dx</a:t>
            </a:r>
            <a:r>
              <a:rPr sz="682" spc="3" dirty="0">
                <a:latin typeface="Times New Roman"/>
                <a:cs typeface="Times New Roman"/>
              </a:rPr>
              <a:t>.” </a:t>
            </a:r>
            <a:r>
              <a:rPr sz="682" spc="41" dirty="0">
                <a:latin typeface="Times New Roman"/>
                <a:cs typeface="Times New Roman"/>
              </a:rPr>
              <a:t>The </a:t>
            </a:r>
            <a:r>
              <a:rPr sz="682" spc="27" dirty="0">
                <a:latin typeface="Times New Roman"/>
                <a:cs typeface="Times New Roman"/>
              </a:rPr>
              <a:t>result </a:t>
            </a:r>
            <a:r>
              <a:rPr sz="682" spc="-7" dirty="0">
                <a:latin typeface="Times New Roman"/>
                <a:cs typeface="Times New Roman"/>
              </a:rPr>
              <a:t>of </a:t>
            </a:r>
            <a:r>
              <a:rPr sz="682" spc="17" dirty="0">
                <a:latin typeface="Times New Roman"/>
                <a:cs typeface="Times New Roman"/>
              </a:rPr>
              <a:t>increasing </a:t>
            </a:r>
            <a:r>
              <a:rPr sz="682" dirty="0">
                <a:latin typeface="DejaVu Serif"/>
                <a:cs typeface="DejaVu Serif"/>
              </a:rPr>
              <a:t>x </a:t>
            </a:r>
            <a:r>
              <a:rPr sz="682" spc="20" dirty="0">
                <a:latin typeface="Times New Roman"/>
                <a:cs typeface="Times New Roman"/>
              </a:rPr>
              <a:t>by </a:t>
            </a:r>
            <a:r>
              <a:rPr sz="682" spc="31" dirty="0">
                <a:latin typeface="Times New Roman"/>
                <a:cs typeface="Times New Roman"/>
              </a:rPr>
              <a:t>this </a:t>
            </a:r>
            <a:r>
              <a:rPr sz="682" spc="17" dirty="0">
                <a:latin typeface="Times New Roman"/>
                <a:cs typeface="Times New Roman"/>
              </a:rPr>
              <a:t>infinitely </a:t>
            </a:r>
            <a:r>
              <a:rPr sz="682" spc="20" dirty="0">
                <a:latin typeface="Times New Roman"/>
                <a:cs typeface="Times New Roman"/>
              </a:rPr>
              <a:t>small </a:t>
            </a:r>
            <a:r>
              <a:rPr sz="682" spc="37" dirty="0">
                <a:latin typeface="Times New Roman"/>
                <a:cs typeface="Times New Roman"/>
              </a:rPr>
              <a:t>quantity </a:t>
            </a:r>
            <a:r>
              <a:rPr sz="682" spc="-41" dirty="0">
                <a:latin typeface="DejaVu Serif"/>
                <a:cs typeface="DejaVu Serif"/>
              </a:rPr>
              <a:t>dx </a:t>
            </a:r>
            <a:r>
              <a:rPr sz="682" spc="3" dirty="0">
                <a:latin typeface="Times New Roman"/>
                <a:cs typeface="Times New Roman"/>
              </a:rPr>
              <a:t>is </a:t>
            </a:r>
            <a:r>
              <a:rPr sz="682" spc="61" dirty="0">
                <a:latin typeface="Times New Roman"/>
                <a:cs typeface="Times New Roman"/>
              </a:rPr>
              <a:t>that </a:t>
            </a:r>
            <a:r>
              <a:rPr sz="682" spc="-55" dirty="0">
                <a:latin typeface="DejaVu Serif"/>
                <a:cs typeface="DejaVu Serif"/>
              </a:rPr>
              <a:t>y </a:t>
            </a:r>
            <a:r>
              <a:rPr sz="682" spc="153" dirty="0">
                <a:latin typeface="Times New Roman"/>
                <a:cs typeface="Times New Roman"/>
              </a:rPr>
              <a:t>= </a:t>
            </a:r>
            <a:r>
              <a:rPr sz="682" spc="58" dirty="0">
                <a:latin typeface="DejaVu Serif"/>
                <a:cs typeface="DejaVu Serif"/>
              </a:rPr>
              <a:t>f</a:t>
            </a:r>
            <a:r>
              <a:rPr sz="682" spc="58" dirty="0">
                <a:latin typeface="Times New Roman"/>
                <a:cs typeface="Times New Roman"/>
              </a:rPr>
              <a:t>(</a:t>
            </a:r>
            <a:r>
              <a:rPr sz="682" spc="58" dirty="0">
                <a:latin typeface="DejaVu Serif"/>
                <a:cs typeface="DejaVu Serif"/>
              </a:rPr>
              <a:t>x</a:t>
            </a:r>
            <a:r>
              <a:rPr sz="682" spc="58" dirty="0">
                <a:latin typeface="Times New Roman"/>
                <a:cs typeface="Times New Roman"/>
              </a:rPr>
              <a:t>)  </a:t>
            </a:r>
            <a:r>
              <a:rPr sz="682" spc="7" dirty="0">
                <a:latin typeface="Times New Roman"/>
                <a:cs typeface="Times New Roman"/>
              </a:rPr>
              <a:t>increased by </a:t>
            </a:r>
            <a:r>
              <a:rPr sz="682" spc="24" dirty="0">
                <a:latin typeface="Times New Roman"/>
                <a:cs typeface="Times New Roman"/>
              </a:rPr>
              <a:t>another </a:t>
            </a:r>
            <a:r>
              <a:rPr sz="682" spc="3" dirty="0">
                <a:latin typeface="Times New Roman"/>
                <a:cs typeface="Times New Roman"/>
              </a:rPr>
              <a:t>infinitely </a:t>
            </a:r>
            <a:r>
              <a:rPr sz="682" spc="7" dirty="0">
                <a:latin typeface="Times New Roman"/>
                <a:cs typeface="Times New Roman"/>
              </a:rPr>
              <a:t>small </a:t>
            </a:r>
            <a:r>
              <a:rPr sz="682" spc="24" dirty="0">
                <a:latin typeface="Times New Roman"/>
                <a:cs typeface="Times New Roman"/>
              </a:rPr>
              <a:t>quantity </a:t>
            </a:r>
            <a:r>
              <a:rPr sz="682" spc="-34" dirty="0">
                <a:latin typeface="DejaVu Serif"/>
                <a:cs typeface="DejaVu Serif"/>
              </a:rPr>
              <a:t>dy</a:t>
            </a:r>
            <a:r>
              <a:rPr sz="682" spc="-34" dirty="0">
                <a:latin typeface="Times New Roman"/>
                <a:cs typeface="Times New Roman"/>
              </a:rPr>
              <a:t>. </a:t>
            </a:r>
            <a:r>
              <a:rPr sz="682" spc="27" dirty="0">
                <a:latin typeface="Times New Roman"/>
                <a:cs typeface="Times New Roman"/>
              </a:rPr>
              <a:t>The </a:t>
            </a:r>
            <a:r>
              <a:rPr sz="682" spc="24" dirty="0">
                <a:latin typeface="Times New Roman"/>
                <a:cs typeface="Times New Roman"/>
              </a:rPr>
              <a:t>ratio </a:t>
            </a:r>
            <a:r>
              <a:rPr sz="682" spc="-17" dirty="0">
                <a:latin typeface="Times New Roman"/>
                <a:cs typeface="Times New Roman"/>
              </a:rPr>
              <a:t>of </a:t>
            </a:r>
            <a:r>
              <a:rPr sz="682" spc="14" dirty="0">
                <a:latin typeface="Times New Roman"/>
                <a:cs typeface="Times New Roman"/>
              </a:rPr>
              <a:t>these </a:t>
            </a:r>
            <a:r>
              <a:rPr sz="682" dirty="0">
                <a:latin typeface="Times New Roman"/>
                <a:cs typeface="Times New Roman"/>
              </a:rPr>
              <a:t>two </a:t>
            </a:r>
            <a:r>
              <a:rPr sz="682" spc="3" dirty="0">
                <a:latin typeface="Times New Roman"/>
                <a:cs typeface="Times New Roman"/>
              </a:rPr>
              <a:t>infinitely </a:t>
            </a:r>
            <a:r>
              <a:rPr sz="682" spc="7" dirty="0">
                <a:latin typeface="Times New Roman"/>
                <a:cs typeface="Times New Roman"/>
              </a:rPr>
              <a:t>small </a:t>
            </a:r>
            <a:r>
              <a:rPr sz="682" spc="17" dirty="0">
                <a:latin typeface="Times New Roman"/>
                <a:cs typeface="Times New Roman"/>
              </a:rPr>
              <a:t>quantities </a:t>
            </a:r>
            <a:r>
              <a:rPr sz="682" spc="-7" dirty="0">
                <a:latin typeface="Times New Roman"/>
                <a:cs typeface="Times New Roman"/>
              </a:rPr>
              <a:t>is </a:t>
            </a:r>
            <a:r>
              <a:rPr sz="682" spc="27" dirty="0">
                <a:latin typeface="Times New Roman"/>
                <a:cs typeface="Times New Roman"/>
              </a:rPr>
              <a:t>what </a:t>
            </a:r>
            <a:r>
              <a:rPr sz="682" spc="-20" dirty="0">
                <a:latin typeface="Times New Roman"/>
                <a:cs typeface="Times New Roman"/>
              </a:rPr>
              <a:t>we  </a:t>
            </a:r>
            <a:r>
              <a:rPr sz="682" spc="7" dirty="0">
                <a:latin typeface="Times New Roman"/>
                <a:cs typeface="Times New Roman"/>
              </a:rPr>
              <a:t>call </a:t>
            </a:r>
            <a:r>
              <a:rPr sz="682" spc="34" dirty="0">
                <a:latin typeface="Times New Roman"/>
                <a:cs typeface="Times New Roman"/>
              </a:rPr>
              <a:t>the </a:t>
            </a:r>
            <a:r>
              <a:rPr sz="682" spc="14" dirty="0">
                <a:latin typeface="Times New Roman"/>
                <a:cs typeface="Times New Roman"/>
              </a:rPr>
              <a:t>derivative </a:t>
            </a:r>
            <a:r>
              <a:rPr sz="682" spc="-14" dirty="0">
                <a:latin typeface="Times New Roman"/>
                <a:cs typeface="Times New Roman"/>
              </a:rPr>
              <a:t>of </a:t>
            </a:r>
            <a:r>
              <a:rPr sz="682" spc="-55" dirty="0">
                <a:latin typeface="DejaVu Serif"/>
                <a:cs typeface="DejaVu Serif"/>
              </a:rPr>
              <a:t>y </a:t>
            </a:r>
            <a:r>
              <a:rPr sz="682" spc="143" dirty="0">
                <a:latin typeface="Times New Roman"/>
                <a:cs typeface="Times New Roman"/>
              </a:rPr>
              <a:t>= </a:t>
            </a:r>
            <a:r>
              <a:rPr sz="682" spc="78" dirty="0">
                <a:latin typeface="DejaVu Serif"/>
                <a:cs typeface="DejaVu Serif"/>
              </a:rPr>
              <a:t>f</a:t>
            </a:r>
            <a:r>
              <a:rPr sz="682" spc="-48" dirty="0">
                <a:latin typeface="DejaVu Serif"/>
                <a:cs typeface="DejaVu Serif"/>
              </a:rPr>
              <a:t> </a:t>
            </a:r>
            <a:r>
              <a:rPr sz="682" spc="20" dirty="0">
                <a:latin typeface="Times New Roman"/>
                <a:cs typeface="Times New Roman"/>
              </a:rPr>
              <a:t>(</a:t>
            </a:r>
            <a:r>
              <a:rPr sz="682" spc="20" dirty="0">
                <a:latin typeface="DejaVu Serif"/>
                <a:cs typeface="DejaVu Serif"/>
              </a:rPr>
              <a:t>x</a:t>
            </a:r>
            <a:r>
              <a:rPr sz="682" spc="20" dirty="0">
                <a:latin typeface="Times New Roman"/>
                <a:cs typeface="Times New Roman"/>
              </a:rPr>
              <a:t>).</a:t>
            </a:r>
            <a:endParaRPr sz="682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2828716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058957" y="614799"/>
            <a:ext cx="4072370" cy="1111622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 marR="3896" indent="157158" algn="just">
              <a:spcBef>
                <a:spcPts val="65"/>
              </a:spcBef>
            </a:pPr>
            <a:r>
              <a:rPr sz="682" spc="24" dirty="0">
                <a:latin typeface="Times New Roman"/>
                <a:cs typeface="Times New Roman"/>
              </a:rPr>
              <a:t>There </a:t>
            </a:r>
            <a:r>
              <a:rPr sz="682" spc="20" dirty="0">
                <a:latin typeface="Times New Roman"/>
                <a:cs typeface="Times New Roman"/>
              </a:rPr>
              <a:t>are </a:t>
            </a:r>
            <a:r>
              <a:rPr sz="682" spc="10" dirty="0">
                <a:latin typeface="Times New Roman"/>
                <a:cs typeface="Times New Roman"/>
              </a:rPr>
              <a:t>no “infinitely small </a:t>
            </a:r>
            <a:r>
              <a:rPr sz="682" spc="14" dirty="0">
                <a:latin typeface="Times New Roman"/>
                <a:cs typeface="Times New Roman"/>
              </a:rPr>
              <a:t>real </a:t>
            </a:r>
            <a:r>
              <a:rPr sz="682" spc="17" dirty="0">
                <a:latin typeface="Times New Roman"/>
                <a:cs typeface="Times New Roman"/>
              </a:rPr>
              <a:t>numbers,” </a:t>
            </a:r>
            <a:r>
              <a:rPr sz="682" spc="31" dirty="0">
                <a:latin typeface="Times New Roman"/>
                <a:cs typeface="Times New Roman"/>
              </a:rPr>
              <a:t>and </a:t>
            </a:r>
            <a:r>
              <a:rPr sz="682" spc="24" dirty="0">
                <a:latin typeface="Times New Roman"/>
                <a:cs typeface="Times New Roman"/>
              </a:rPr>
              <a:t>this </a:t>
            </a:r>
            <a:r>
              <a:rPr sz="682" spc="7" dirty="0">
                <a:latin typeface="Times New Roman"/>
                <a:cs typeface="Times New Roman"/>
              </a:rPr>
              <a:t>makes </a:t>
            </a:r>
            <a:r>
              <a:rPr sz="682" dirty="0">
                <a:latin typeface="Times New Roman"/>
                <a:cs typeface="Times New Roman"/>
              </a:rPr>
              <a:t>Leibniz’ </a:t>
            </a:r>
            <a:r>
              <a:rPr sz="682" spc="27" dirty="0">
                <a:latin typeface="Times New Roman"/>
                <a:cs typeface="Times New Roman"/>
              </a:rPr>
              <a:t>notation </a:t>
            </a:r>
            <a:r>
              <a:rPr sz="682" spc="3" dirty="0">
                <a:latin typeface="Times New Roman"/>
                <a:cs typeface="Times New Roman"/>
              </a:rPr>
              <a:t>difficult </a:t>
            </a:r>
            <a:r>
              <a:rPr sz="682" spc="31" dirty="0">
                <a:latin typeface="Times New Roman"/>
                <a:cs typeface="Times New Roman"/>
              </a:rPr>
              <a:t>to </a:t>
            </a:r>
            <a:r>
              <a:rPr sz="682" spc="7" dirty="0">
                <a:latin typeface="Times New Roman"/>
                <a:cs typeface="Times New Roman"/>
              </a:rPr>
              <a:t>justify. </a:t>
            </a:r>
            <a:r>
              <a:rPr sz="682" spc="20" dirty="0">
                <a:latin typeface="Times New Roman"/>
                <a:cs typeface="Times New Roman"/>
              </a:rPr>
              <a:t>In </a:t>
            </a:r>
            <a:r>
              <a:rPr sz="682" spc="31" dirty="0">
                <a:latin typeface="Times New Roman"/>
                <a:cs typeface="Times New Roman"/>
              </a:rPr>
              <a:t>the  </a:t>
            </a:r>
            <a:r>
              <a:rPr sz="682" spc="17" dirty="0">
                <a:latin typeface="Times New Roman"/>
                <a:cs typeface="Times New Roman"/>
              </a:rPr>
              <a:t>20th century </a:t>
            </a:r>
            <a:r>
              <a:rPr sz="682" spc="20" dirty="0">
                <a:latin typeface="Times New Roman"/>
                <a:cs typeface="Times New Roman"/>
              </a:rPr>
              <a:t>mathematicians </a:t>
            </a:r>
            <a:r>
              <a:rPr sz="682" spc="3" dirty="0">
                <a:latin typeface="Times New Roman"/>
                <a:cs typeface="Times New Roman"/>
              </a:rPr>
              <a:t>have </a:t>
            </a:r>
            <a:r>
              <a:rPr sz="682" spc="17" dirty="0">
                <a:latin typeface="Times New Roman"/>
                <a:cs typeface="Times New Roman"/>
              </a:rPr>
              <a:t>managed </a:t>
            </a:r>
            <a:r>
              <a:rPr sz="682" spc="27" dirty="0">
                <a:latin typeface="Times New Roman"/>
                <a:cs typeface="Times New Roman"/>
              </a:rPr>
              <a:t>to </a:t>
            </a:r>
            <a:r>
              <a:rPr sz="682" spc="17" dirty="0">
                <a:latin typeface="Times New Roman"/>
                <a:cs typeface="Times New Roman"/>
              </a:rPr>
              <a:t>create </a:t>
            </a:r>
            <a:r>
              <a:rPr sz="682" spc="27" dirty="0">
                <a:latin typeface="Times New Roman"/>
                <a:cs typeface="Times New Roman"/>
              </a:rPr>
              <a:t>a </a:t>
            </a:r>
            <a:r>
              <a:rPr sz="682" spc="14" dirty="0">
                <a:latin typeface="Times New Roman"/>
                <a:cs typeface="Times New Roman"/>
              </a:rPr>
              <a:t>consistent </a:t>
            </a:r>
            <a:r>
              <a:rPr sz="682" spc="20" dirty="0">
                <a:latin typeface="Times New Roman"/>
                <a:cs typeface="Times New Roman"/>
              </a:rPr>
              <a:t>theory </a:t>
            </a:r>
            <a:r>
              <a:rPr sz="682" spc="-17" dirty="0">
                <a:latin typeface="Times New Roman"/>
                <a:cs typeface="Times New Roman"/>
              </a:rPr>
              <a:t>of </a:t>
            </a:r>
            <a:r>
              <a:rPr sz="682" spc="7" dirty="0">
                <a:latin typeface="Times New Roman"/>
                <a:cs typeface="Times New Roman"/>
              </a:rPr>
              <a:t>“infinitesimals” </a:t>
            </a:r>
            <a:r>
              <a:rPr sz="682" dirty="0">
                <a:latin typeface="Times New Roman"/>
                <a:cs typeface="Times New Roman"/>
              </a:rPr>
              <a:t>which </a:t>
            </a:r>
            <a:r>
              <a:rPr sz="682" spc="-7" dirty="0">
                <a:latin typeface="Times New Roman"/>
                <a:cs typeface="Times New Roman"/>
              </a:rPr>
              <a:t>allows </a:t>
            </a:r>
            <a:r>
              <a:rPr sz="682" dirty="0">
                <a:latin typeface="Times New Roman"/>
                <a:cs typeface="Times New Roman"/>
              </a:rPr>
              <a:t>you  </a:t>
            </a:r>
            <a:r>
              <a:rPr sz="682" spc="27" dirty="0">
                <a:latin typeface="Times New Roman"/>
                <a:cs typeface="Times New Roman"/>
              </a:rPr>
              <a:t>to </a:t>
            </a:r>
            <a:r>
              <a:rPr sz="682" spc="17" dirty="0">
                <a:latin typeface="Times New Roman"/>
                <a:cs typeface="Times New Roman"/>
              </a:rPr>
              <a:t>compute with </a:t>
            </a:r>
            <a:r>
              <a:rPr sz="682" spc="-17" dirty="0">
                <a:latin typeface="Times New Roman"/>
                <a:cs typeface="Times New Roman"/>
              </a:rPr>
              <a:t>“</a:t>
            </a:r>
            <a:r>
              <a:rPr sz="682" spc="-17" dirty="0">
                <a:latin typeface="DejaVu Serif"/>
                <a:cs typeface="DejaVu Serif"/>
              </a:rPr>
              <a:t>dx </a:t>
            </a:r>
            <a:r>
              <a:rPr sz="682" spc="27" dirty="0">
                <a:latin typeface="Times New Roman"/>
                <a:cs typeface="Times New Roman"/>
              </a:rPr>
              <a:t>and </a:t>
            </a:r>
            <a:r>
              <a:rPr sz="682" spc="-27" dirty="0">
                <a:latin typeface="DejaVu Serif"/>
                <a:cs typeface="DejaVu Serif"/>
              </a:rPr>
              <a:t>dy</a:t>
            </a:r>
            <a:r>
              <a:rPr sz="682" spc="-27" dirty="0">
                <a:latin typeface="Times New Roman"/>
                <a:cs typeface="Times New Roman"/>
              </a:rPr>
              <a:t>” </a:t>
            </a:r>
            <a:r>
              <a:rPr sz="682" spc="10" dirty="0">
                <a:latin typeface="Times New Roman"/>
                <a:cs typeface="Times New Roman"/>
              </a:rPr>
              <a:t>as </a:t>
            </a:r>
            <a:r>
              <a:rPr sz="682" spc="3" dirty="0">
                <a:latin typeface="Times New Roman"/>
                <a:cs typeface="Times New Roman"/>
              </a:rPr>
              <a:t>Leibniz </a:t>
            </a:r>
            <a:r>
              <a:rPr sz="682" spc="27" dirty="0">
                <a:latin typeface="Times New Roman"/>
                <a:cs typeface="Times New Roman"/>
              </a:rPr>
              <a:t>and </a:t>
            </a:r>
            <a:r>
              <a:rPr sz="682" spc="7" dirty="0">
                <a:latin typeface="Times New Roman"/>
                <a:cs typeface="Times New Roman"/>
              </a:rPr>
              <a:t>his </a:t>
            </a:r>
            <a:r>
              <a:rPr sz="682" spc="14" dirty="0">
                <a:latin typeface="Times New Roman"/>
                <a:cs typeface="Times New Roman"/>
              </a:rPr>
              <a:t>contemporaries </a:t>
            </a:r>
            <a:r>
              <a:rPr sz="682" dirty="0">
                <a:latin typeface="Times New Roman"/>
                <a:cs typeface="Times New Roman"/>
              </a:rPr>
              <a:t>would </a:t>
            </a:r>
            <a:r>
              <a:rPr sz="682" spc="3" dirty="0">
                <a:latin typeface="Times New Roman"/>
                <a:cs typeface="Times New Roman"/>
              </a:rPr>
              <a:t>have </a:t>
            </a:r>
            <a:r>
              <a:rPr sz="682" spc="10" dirty="0">
                <a:latin typeface="Times New Roman"/>
                <a:cs typeface="Times New Roman"/>
              </a:rPr>
              <a:t>done. </a:t>
            </a:r>
            <a:r>
              <a:rPr sz="682" spc="20" dirty="0">
                <a:latin typeface="Times New Roman"/>
                <a:cs typeface="Times New Roman"/>
              </a:rPr>
              <a:t>This theory </a:t>
            </a:r>
            <a:r>
              <a:rPr sz="682" spc="-7" dirty="0">
                <a:latin typeface="Times New Roman"/>
                <a:cs typeface="Times New Roman"/>
              </a:rPr>
              <a:t>is </a:t>
            </a:r>
            <a:r>
              <a:rPr sz="682" spc="3" dirty="0">
                <a:latin typeface="Times New Roman"/>
                <a:cs typeface="Times New Roman"/>
              </a:rPr>
              <a:t>called </a:t>
            </a:r>
            <a:r>
              <a:rPr sz="682" spc="17" dirty="0">
                <a:latin typeface="Times New Roman"/>
                <a:cs typeface="Times New Roman"/>
              </a:rPr>
              <a:t>“non  </a:t>
            </a:r>
            <a:r>
              <a:rPr sz="682" spc="27" dirty="0">
                <a:latin typeface="Times New Roman"/>
                <a:cs typeface="Times New Roman"/>
              </a:rPr>
              <a:t>standard </a:t>
            </a:r>
            <a:r>
              <a:rPr sz="682" spc="10" dirty="0">
                <a:latin typeface="Times New Roman"/>
                <a:cs typeface="Times New Roman"/>
              </a:rPr>
              <a:t>analysis.” </a:t>
            </a:r>
            <a:r>
              <a:rPr sz="682" spc="-14" dirty="0">
                <a:latin typeface="Times New Roman"/>
                <a:cs typeface="Times New Roman"/>
              </a:rPr>
              <a:t>We </a:t>
            </a:r>
            <a:r>
              <a:rPr sz="682" dirty="0">
                <a:latin typeface="Times New Roman"/>
                <a:cs typeface="Times New Roman"/>
              </a:rPr>
              <a:t>won’t </a:t>
            </a:r>
            <a:r>
              <a:rPr sz="682" spc="14" dirty="0">
                <a:latin typeface="Times New Roman"/>
                <a:cs typeface="Times New Roman"/>
              </a:rPr>
              <a:t>mention </a:t>
            </a:r>
            <a:r>
              <a:rPr sz="682" spc="31" dirty="0">
                <a:latin typeface="Times New Roman"/>
                <a:cs typeface="Times New Roman"/>
              </a:rPr>
              <a:t>it </a:t>
            </a:r>
            <a:r>
              <a:rPr sz="682" spc="14" dirty="0">
                <a:latin typeface="Times New Roman"/>
                <a:cs typeface="Times New Roman"/>
              </a:rPr>
              <a:t>any </a:t>
            </a:r>
            <a:r>
              <a:rPr sz="682" spc="20" dirty="0">
                <a:latin typeface="Times New Roman"/>
                <a:cs typeface="Times New Roman"/>
              </a:rPr>
              <a:t>further</a:t>
            </a:r>
            <a:r>
              <a:rPr sz="716" spc="30" baseline="31746" dirty="0">
                <a:solidFill>
                  <a:srgbClr val="0000FF"/>
                </a:solidFill>
                <a:latin typeface="Times New Roman"/>
                <a:cs typeface="Times New Roman"/>
                <a:hlinkClick r:id="rId2" action="ppaction://hlinksldjump"/>
              </a:rPr>
              <a:t>1</a:t>
            </a:r>
            <a:r>
              <a:rPr sz="682" spc="20" dirty="0">
                <a:latin typeface="Times New Roman"/>
                <a:cs typeface="Times New Roman"/>
              </a:rPr>
              <a:t>. </a:t>
            </a:r>
            <a:r>
              <a:rPr sz="682" spc="7" dirty="0">
                <a:latin typeface="Times New Roman"/>
                <a:cs typeface="Times New Roman"/>
              </a:rPr>
              <a:t>Nonetheless, </a:t>
            </a:r>
            <a:r>
              <a:rPr sz="682" dirty="0">
                <a:latin typeface="Times New Roman"/>
                <a:cs typeface="Times New Roman"/>
              </a:rPr>
              <a:t>even </a:t>
            </a:r>
            <a:r>
              <a:rPr sz="682" spc="20" dirty="0">
                <a:latin typeface="Times New Roman"/>
                <a:cs typeface="Times New Roman"/>
              </a:rPr>
              <a:t>though </a:t>
            </a:r>
            <a:r>
              <a:rPr sz="682" spc="-20" dirty="0">
                <a:latin typeface="Times New Roman"/>
                <a:cs typeface="Times New Roman"/>
              </a:rPr>
              <a:t>we </a:t>
            </a:r>
            <a:r>
              <a:rPr sz="682" dirty="0">
                <a:latin typeface="Times New Roman"/>
                <a:cs typeface="Times New Roman"/>
              </a:rPr>
              <a:t>won’t </a:t>
            </a:r>
            <a:r>
              <a:rPr sz="682" spc="3" dirty="0">
                <a:latin typeface="Times New Roman"/>
                <a:cs typeface="Times New Roman"/>
              </a:rPr>
              <a:t>use infinitely </a:t>
            </a:r>
            <a:r>
              <a:rPr sz="682" spc="7" dirty="0">
                <a:latin typeface="Times New Roman"/>
                <a:cs typeface="Times New Roman"/>
              </a:rPr>
              <a:t>small  </a:t>
            </a:r>
            <a:r>
              <a:rPr sz="682" spc="20" dirty="0">
                <a:latin typeface="Times New Roman"/>
                <a:cs typeface="Times New Roman"/>
              </a:rPr>
              <a:t>numbers, </a:t>
            </a:r>
            <a:r>
              <a:rPr sz="682" spc="3" dirty="0">
                <a:latin typeface="Times New Roman"/>
                <a:cs typeface="Times New Roman"/>
              </a:rPr>
              <a:t>Leibniz’ </a:t>
            </a:r>
            <a:r>
              <a:rPr sz="682" spc="31" dirty="0">
                <a:latin typeface="Times New Roman"/>
                <a:cs typeface="Times New Roman"/>
              </a:rPr>
              <a:t>notation </a:t>
            </a:r>
            <a:r>
              <a:rPr sz="682" dirty="0">
                <a:latin typeface="Times New Roman"/>
                <a:cs typeface="Times New Roman"/>
              </a:rPr>
              <a:t>is </a:t>
            </a:r>
            <a:r>
              <a:rPr sz="682" spc="10" dirty="0">
                <a:latin typeface="Times New Roman"/>
                <a:cs typeface="Times New Roman"/>
              </a:rPr>
              <a:t>very </a:t>
            </a:r>
            <a:r>
              <a:rPr sz="682" spc="7" dirty="0">
                <a:latin typeface="Times New Roman"/>
                <a:cs typeface="Times New Roman"/>
              </a:rPr>
              <a:t>useful </a:t>
            </a:r>
            <a:r>
              <a:rPr sz="682" spc="34" dirty="0">
                <a:latin typeface="Times New Roman"/>
                <a:cs typeface="Times New Roman"/>
              </a:rPr>
              <a:t>and </a:t>
            </a:r>
            <a:r>
              <a:rPr sz="682" spc="-14" dirty="0">
                <a:latin typeface="Times New Roman"/>
                <a:cs typeface="Times New Roman"/>
              </a:rPr>
              <a:t>we </a:t>
            </a:r>
            <a:r>
              <a:rPr sz="682" spc="-3" dirty="0">
                <a:latin typeface="Times New Roman"/>
                <a:cs typeface="Times New Roman"/>
              </a:rPr>
              <a:t>will </a:t>
            </a:r>
            <a:r>
              <a:rPr sz="682" spc="10" dirty="0">
                <a:latin typeface="Times New Roman"/>
                <a:cs typeface="Times New Roman"/>
              </a:rPr>
              <a:t>use</a:t>
            </a:r>
            <a:r>
              <a:rPr sz="682" spc="-37" dirty="0">
                <a:latin typeface="Times New Roman"/>
                <a:cs typeface="Times New Roman"/>
              </a:rPr>
              <a:t> </a:t>
            </a:r>
            <a:r>
              <a:rPr sz="682" spc="27" dirty="0">
                <a:latin typeface="Times New Roman"/>
                <a:cs typeface="Times New Roman"/>
              </a:rPr>
              <a:t>it.</a:t>
            </a:r>
            <a:endParaRPr sz="682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682">
              <a:latin typeface="Times New Roman"/>
              <a:cs typeface="Times New Roman"/>
            </a:endParaRPr>
          </a:p>
          <a:p>
            <a:pPr marL="1242979">
              <a:spcBef>
                <a:spcPts val="505"/>
              </a:spcBef>
            </a:pPr>
            <a:r>
              <a:rPr sz="682" b="1" spc="-24" dirty="0">
                <a:latin typeface="Georgia"/>
                <a:cs typeface="Georgia"/>
              </a:rPr>
              <a:t>2. </a:t>
            </a:r>
            <a:r>
              <a:rPr sz="682" b="1" spc="-10" dirty="0">
                <a:latin typeface="Georgia"/>
                <a:cs typeface="Georgia"/>
              </a:rPr>
              <a:t>Direct </a:t>
            </a:r>
            <a:r>
              <a:rPr sz="682" b="1" spc="-20" dirty="0">
                <a:latin typeface="Georgia"/>
                <a:cs typeface="Georgia"/>
              </a:rPr>
              <a:t>computation </a:t>
            </a:r>
            <a:r>
              <a:rPr sz="682" b="1" spc="-37" dirty="0">
                <a:latin typeface="Georgia"/>
                <a:cs typeface="Georgia"/>
              </a:rPr>
              <a:t>of</a:t>
            </a:r>
            <a:r>
              <a:rPr sz="682" b="1" spc="-89" dirty="0">
                <a:latin typeface="Georgia"/>
                <a:cs typeface="Georgia"/>
              </a:rPr>
              <a:t> </a:t>
            </a:r>
            <a:r>
              <a:rPr sz="682" b="1" spc="-20" dirty="0">
                <a:latin typeface="Georgia"/>
                <a:cs typeface="Georgia"/>
              </a:rPr>
              <a:t>derivatives</a:t>
            </a:r>
            <a:endParaRPr sz="682">
              <a:latin typeface="Georgia"/>
              <a:cs typeface="Georgia"/>
            </a:endParaRPr>
          </a:p>
          <a:p>
            <a:pPr>
              <a:spcBef>
                <a:spcPts val="10"/>
              </a:spcBef>
            </a:pPr>
            <a:endParaRPr sz="614">
              <a:latin typeface="Times New Roman"/>
              <a:cs typeface="Times New Roman"/>
            </a:endParaRPr>
          </a:p>
          <a:p>
            <a:pPr marL="10391" marR="3464" indent="154993" algn="just"/>
            <a:r>
              <a:rPr sz="682" b="1" dirty="0">
                <a:latin typeface="Georgia"/>
                <a:cs typeface="Georgia"/>
              </a:rPr>
              <a:t>2.1. </a:t>
            </a:r>
            <a:r>
              <a:rPr sz="682" b="1" spc="-17" dirty="0">
                <a:latin typeface="Georgia"/>
                <a:cs typeface="Georgia"/>
              </a:rPr>
              <a:t>Example </a:t>
            </a:r>
            <a:r>
              <a:rPr sz="682" b="1" spc="-92" dirty="0">
                <a:latin typeface="Georgia"/>
                <a:cs typeface="Georgia"/>
              </a:rPr>
              <a:t>– </a:t>
            </a:r>
            <a:r>
              <a:rPr sz="682" b="1" spc="3" dirty="0">
                <a:latin typeface="Georgia"/>
                <a:cs typeface="Georgia"/>
              </a:rPr>
              <a:t>The </a:t>
            </a:r>
            <a:r>
              <a:rPr sz="682" b="1" spc="-20" dirty="0">
                <a:latin typeface="Georgia"/>
                <a:cs typeface="Georgia"/>
              </a:rPr>
              <a:t>derivative </a:t>
            </a:r>
            <a:r>
              <a:rPr sz="682" b="1" spc="-37" dirty="0">
                <a:latin typeface="Georgia"/>
                <a:cs typeface="Georgia"/>
              </a:rPr>
              <a:t>of </a:t>
            </a:r>
            <a:r>
              <a:rPr sz="682" spc="78" dirty="0">
                <a:latin typeface="DejaVu Serif"/>
                <a:cs typeface="DejaVu Serif"/>
              </a:rPr>
              <a:t>f </a:t>
            </a:r>
            <a:r>
              <a:rPr sz="682" spc="20" dirty="0">
                <a:latin typeface="Times New Roman"/>
                <a:cs typeface="Times New Roman"/>
              </a:rPr>
              <a:t>(</a:t>
            </a:r>
            <a:r>
              <a:rPr sz="682" spc="20" dirty="0">
                <a:latin typeface="DejaVu Serif"/>
                <a:cs typeface="DejaVu Serif"/>
              </a:rPr>
              <a:t>x</a:t>
            </a:r>
            <a:r>
              <a:rPr sz="682" spc="20" dirty="0">
                <a:latin typeface="Times New Roman"/>
                <a:cs typeface="Times New Roman"/>
              </a:rPr>
              <a:t>) </a:t>
            </a:r>
            <a:r>
              <a:rPr sz="682" spc="130" dirty="0">
                <a:latin typeface="Times New Roman"/>
                <a:cs typeface="Times New Roman"/>
              </a:rPr>
              <a:t>= </a:t>
            </a:r>
            <a:r>
              <a:rPr sz="682" spc="17" dirty="0">
                <a:latin typeface="DejaVu Serif"/>
                <a:cs typeface="DejaVu Serif"/>
              </a:rPr>
              <a:t>x</a:t>
            </a:r>
            <a:r>
              <a:rPr sz="716" spc="25" baseline="27777" dirty="0">
                <a:latin typeface="Times New Roman"/>
                <a:cs typeface="Times New Roman"/>
              </a:rPr>
              <a:t>2 </a:t>
            </a:r>
            <a:r>
              <a:rPr sz="682" b="1" spc="-34" dirty="0">
                <a:latin typeface="Georgia"/>
                <a:cs typeface="Georgia"/>
              </a:rPr>
              <a:t>is </a:t>
            </a:r>
            <a:r>
              <a:rPr sz="682" spc="78" dirty="0">
                <a:latin typeface="DejaVu Serif"/>
                <a:cs typeface="DejaVu Serif"/>
              </a:rPr>
              <a:t>f </a:t>
            </a:r>
            <a:r>
              <a:rPr sz="716" spc="46" baseline="27777" dirty="0">
                <a:latin typeface="DejaVu Sans"/>
                <a:cs typeface="DejaVu Sans"/>
              </a:rPr>
              <a:t>j</a:t>
            </a:r>
            <a:r>
              <a:rPr sz="682" spc="31" dirty="0">
                <a:latin typeface="Times New Roman"/>
                <a:cs typeface="Times New Roman"/>
              </a:rPr>
              <a:t>(</a:t>
            </a:r>
            <a:r>
              <a:rPr sz="682" spc="31" dirty="0">
                <a:latin typeface="DejaVu Serif"/>
                <a:cs typeface="DejaVu Serif"/>
              </a:rPr>
              <a:t>x</a:t>
            </a:r>
            <a:r>
              <a:rPr sz="682" spc="31" dirty="0">
                <a:latin typeface="Times New Roman"/>
                <a:cs typeface="Times New Roman"/>
              </a:rPr>
              <a:t>) </a:t>
            </a:r>
            <a:r>
              <a:rPr sz="682" spc="130" dirty="0">
                <a:latin typeface="Times New Roman"/>
                <a:cs typeface="Times New Roman"/>
              </a:rPr>
              <a:t>= </a:t>
            </a:r>
            <a:r>
              <a:rPr sz="682" spc="-7" dirty="0">
                <a:latin typeface="Times New Roman"/>
                <a:cs typeface="Times New Roman"/>
              </a:rPr>
              <a:t>2</a:t>
            </a:r>
            <a:r>
              <a:rPr sz="682" spc="-7" dirty="0">
                <a:latin typeface="DejaVu Serif"/>
                <a:cs typeface="DejaVu Serif"/>
              </a:rPr>
              <a:t>x </a:t>
            </a:r>
            <a:r>
              <a:rPr sz="682" b="1" spc="-10" dirty="0">
                <a:latin typeface="Georgia"/>
                <a:cs typeface="Georgia"/>
              </a:rPr>
              <a:t>. </a:t>
            </a:r>
            <a:r>
              <a:rPr sz="682" spc="-14" dirty="0">
                <a:latin typeface="Times New Roman"/>
                <a:cs typeface="Times New Roman"/>
              </a:rPr>
              <a:t>We </a:t>
            </a:r>
            <a:r>
              <a:rPr sz="682" spc="3" dirty="0">
                <a:latin typeface="Times New Roman"/>
                <a:cs typeface="Times New Roman"/>
              </a:rPr>
              <a:t>have </a:t>
            </a:r>
            <a:r>
              <a:rPr sz="682" spc="10" dirty="0">
                <a:latin typeface="Times New Roman"/>
                <a:cs typeface="Times New Roman"/>
              </a:rPr>
              <a:t>done </a:t>
            </a:r>
            <a:r>
              <a:rPr sz="682" spc="20" dirty="0">
                <a:latin typeface="Times New Roman"/>
                <a:cs typeface="Times New Roman"/>
              </a:rPr>
              <a:t>this computation </a:t>
            </a:r>
            <a:r>
              <a:rPr sz="682" spc="3" dirty="0">
                <a:latin typeface="Times New Roman"/>
                <a:cs typeface="Times New Roman"/>
              </a:rPr>
              <a:t>before  </a:t>
            </a:r>
            <a:r>
              <a:rPr sz="682" spc="17" dirty="0">
                <a:latin typeface="Times New Roman"/>
                <a:cs typeface="Times New Roman"/>
              </a:rPr>
              <a:t>in </a:t>
            </a:r>
            <a:r>
              <a:rPr sz="682" spc="-10" dirty="0">
                <a:latin typeface="DejaVu Sans"/>
                <a:cs typeface="DejaVu Sans"/>
              </a:rPr>
              <a:t>§</a:t>
            </a:r>
            <a:r>
              <a:rPr sz="682" spc="-10" dirty="0">
                <a:solidFill>
                  <a:srgbClr val="0000FF"/>
                </a:solidFill>
                <a:latin typeface="Times New Roman"/>
                <a:cs typeface="Times New Roman"/>
                <a:hlinkClick r:id="" action="ppaction://noaction"/>
              </a:rPr>
              <a:t>2</a:t>
            </a:r>
            <a:r>
              <a:rPr sz="682" spc="-10" dirty="0">
                <a:latin typeface="Times New Roman"/>
                <a:cs typeface="Times New Roman"/>
              </a:rPr>
              <a:t>. </a:t>
            </a:r>
            <a:r>
              <a:rPr sz="682" spc="34" dirty="0">
                <a:latin typeface="Times New Roman"/>
                <a:cs typeface="Times New Roman"/>
              </a:rPr>
              <a:t>The </a:t>
            </a:r>
            <a:r>
              <a:rPr sz="682" spc="24" dirty="0">
                <a:latin typeface="Times New Roman"/>
                <a:cs typeface="Times New Roman"/>
              </a:rPr>
              <a:t>result</a:t>
            </a:r>
            <a:r>
              <a:rPr sz="682" spc="89" dirty="0">
                <a:latin typeface="Times New Roman"/>
                <a:cs typeface="Times New Roman"/>
              </a:rPr>
              <a:t> </a:t>
            </a:r>
            <a:r>
              <a:rPr sz="682" spc="3" dirty="0">
                <a:latin typeface="Times New Roman"/>
                <a:cs typeface="Times New Roman"/>
              </a:rPr>
              <a:t>was</a:t>
            </a:r>
            <a:endParaRPr sz="682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796755" y="1795698"/>
            <a:ext cx="37234" cy="81724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477" spc="24" dirty="0">
                <a:latin typeface="DejaVu Sans"/>
                <a:cs typeface="DejaVu Sans"/>
              </a:rPr>
              <a:t>j</a:t>
            </a:r>
            <a:endParaRPr sz="477">
              <a:latin typeface="DejaVu Sans"/>
              <a:cs typeface="DejaVu San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745234" y="1805432"/>
            <a:ext cx="456334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82" spc="78" dirty="0">
                <a:latin typeface="DejaVu Serif"/>
                <a:cs typeface="DejaVu Serif"/>
              </a:rPr>
              <a:t>f </a:t>
            </a:r>
            <a:r>
              <a:rPr sz="682" spc="24" dirty="0">
                <a:latin typeface="Times New Roman"/>
                <a:cs typeface="Times New Roman"/>
              </a:rPr>
              <a:t>(</a:t>
            </a:r>
            <a:r>
              <a:rPr sz="682" spc="24" dirty="0">
                <a:latin typeface="DejaVu Serif"/>
                <a:cs typeface="DejaVu Serif"/>
              </a:rPr>
              <a:t>x</a:t>
            </a:r>
            <a:r>
              <a:rPr sz="682" spc="24" dirty="0">
                <a:latin typeface="Times New Roman"/>
                <a:cs typeface="Times New Roman"/>
              </a:rPr>
              <a:t>) </a:t>
            </a:r>
            <a:r>
              <a:rPr sz="682" spc="143" dirty="0">
                <a:latin typeface="Times New Roman"/>
                <a:cs typeface="Times New Roman"/>
              </a:rPr>
              <a:t>=</a:t>
            </a:r>
            <a:r>
              <a:rPr sz="682" spc="14" dirty="0">
                <a:latin typeface="Times New Roman"/>
                <a:cs typeface="Times New Roman"/>
              </a:rPr>
              <a:t> </a:t>
            </a:r>
            <a:r>
              <a:rPr sz="682" spc="10" dirty="0">
                <a:latin typeface="Times New Roman"/>
                <a:cs typeface="Times New Roman"/>
              </a:rPr>
              <a:t>lim</a:t>
            </a:r>
            <a:endParaRPr sz="682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052380" y="1887623"/>
            <a:ext cx="161059" cy="81724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477" spc="10" dirty="0">
                <a:latin typeface="DejaVu Serif"/>
                <a:cs typeface="DejaVu Serif"/>
              </a:rPr>
              <a:t>h</a:t>
            </a:r>
            <a:r>
              <a:rPr sz="477" spc="139" dirty="0">
                <a:latin typeface="DejaVu Sans"/>
                <a:cs typeface="DejaVu Sans"/>
              </a:rPr>
              <a:t>→</a:t>
            </a:r>
            <a:r>
              <a:rPr sz="477" spc="31" dirty="0">
                <a:latin typeface="Times New Roman"/>
                <a:cs typeface="Times New Roman"/>
              </a:rPr>
              <a:t>0</a:t>
            </a:r>
            <a:endParaRPr sz="477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851398" y="1805433"/>
            <a:ext cx="251980" cy="162195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lnSpc>
                <a:spcPts val="733"/>
              </a:lnSpc>
              <a:spcBef>
                <a:spcPts val="65"/>
              </a:spcBef>
            </a:pPr>
            <a:r>
              <a:rPr sz="682" spc="143" dirty="0">
                <a:latin typeface="Times New Roman"/>
                <a:cs typeface="Times New Roman"/>
              </a:rPr>
              <a:t>=</a:t>
            </a:r>
            <a:r>
              <a:rPr sz="682" spc="41" dirty="0">
                <a:latin typeface="Times New Roman"/>
                <a:cs typeface="Times New Roman"/>
              </a:rPr>
              <a:t> </a:t>
            </a:r>
            <a:r>
              <a:rPr sz="682" spc="10" dirty="0">
                <a:latin typeface="Times New Roman"/>
                <a:cs typeface="Times New Roman"/>
              </a:rPr>
              <a:t>lim</a:t>
            </a:r>
            <a:endParaRPr sz="682">
              <a:latin typeface="Times New Roman"/>
              <a:cs typeface="Times New Roman"/>
            </a:endParaRPr>
          </a:p>
          <a:p>
            <a:pPr marL="99577">
              <a:lnSpc>
                <a:spcPts val="487"/>
              </a:lnSpc>
            </a:pPr>
            <a:r>
              <a:rPr sz="477" spc="10" dirty="0">
                <a:latin typeface="DejaVu Serif"/>
                <a:cs typeface="DejaVu Serif"/>
              </a:rPr>
              <a:t>h</a:t>
            </a:r>
            <a:r>
              <a:rPr sz="477" spc="139" dirty="0">
                <a:latin typeface="DejaVu Sans"/>
                <a:cs typeface="DejaVu Sans"/>
              </a:rPr>
              <a:t>→</a:t>
            </a:r>
            <a:r>
              <a:rPr sz="477" spc="31" dirty="0">
                <a:latin typeface="Times New Roman"/>
                <a:cs typeface="Times New Roman"/>
              </a:rPr>
              <a:t>0</a:t>
            </a:r>
            <a:endParaRPr sz="477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220661" y="1747070"/>
            <a:ext cx="1407102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  <a:tabLst>
                <a:tab pos="898357" algn="l"/>
              </a:tabLst>
            </a:pPr>
            <a:r>
              <a:rPr sz="682" u="sng" spc="78" dirty="0">
                <a:uFill>
                  <a:solidFill>
                    <a:srgbClr val="000000"/>
                  </a:solidFill>
                </a:uFill>
                <a:latin typeface="DejaVu Serif"/>
                <a:cs typeface="DejaVu Serif"/>
              </a:rPr>
              <a:t>f</a:t>
            </a:r>
            <a:r>
              <a:rPr sz="682" spc="-143" dirty="0">
                <a:latin typeface="DejaVu Serif"/>
                <a:cs typeface="DejaVu Serif"/>
              </a:rPr>
              <a:t> </a:t>
            </a:r>
            <a:r>
              <a:rPr sz="682" u="sng" spc="17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(</a:t>
            </a:r>
            <a:r>
              <a:rPr sz="682" u="sng" spc="17" dirty="0">
                <a:uFill>
                  <a:solidFill>
                    <a:srgbClr val="000000"/>
                  </a:solidFill>
                </a:uFill>
                <a:latin typeface="DejaVu Serif"/>
                <a:cs typeface="DejaVu Serif"/>
              </a:rPr>
              <a:t>x</a:t>
            </a:r>
            <a:r>
              <a:rPr sz="682" u="sng" spc="-68" dirty="0">
                <a:uFill>
                  <a:solidFill>
                    <a:srgbClr val="000000"/>
                  </a:solidFill>
                </a:uFill>
                <a:latin typeface="DejaVu Serif"/>
                <a:cs typeface="DejaVu Serif"/>
              </a:rPr>
              <a:t> </a:t>
            </a:r>
            <a:r>
              <a:rPr sz="682" u="sng" spc="143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+</a:t>
            </a:r>
            <a:r>
              <a:rPr sz="682" u="sng" spc="-17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682" u="sng" spc="-7" dirty="0">
                <a:uFill>
                  <a:solidFill>
                    <a:srgbClr val="000000"/>
                  </a:solidFill>
                </a:uFill>
                <a:latin typeface="DejaVu Serif"/>
                <a:cs typeface="DejaVu Serif"/>
              </a:rPr>
              <a:t>h</a:t>
            </a:r>
            <a:r>
              <a:rPr sz="682" u="sng" spc="-7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)</a:t>
            </a:r>
            <a:r>
              <a:rPr sz="682" u="sng" spc="-17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682" u="sng" spc="-44" dirty="0">
                <a:uFill>
                  <a:solidFill>
                    <a:srgbClr val="000000"/>
                  </a:solidFill>
                </a:uFill>
                <a:latin typeface="DejaVu Sans"/>
                <a:cs typeface="DejaVu Sans"/>
              </a:rPr>
              <a:t>−</a:t>
            </a:r>
            <a:r>
              <a:rPr sz="682" u="sng" spc="-68" dirty="0">
                <a:uFill>
                  <a:solidFill>
                    <a:srgbClr val="000000"/>
                  </a:solidFill>
                </a:uFill>
                <a:latin typeface="DejaVu Sans"/>
                <a:cs typeface="DejaVu Sans"/>
              </a:rPr>
              <a:t> </a:t>
            </a:r>
            <a:r>
              <a:rPr sz="682" u="sng" spc="78" dirty="0">
                <a:uFill>
                  <a:solidFill>
                    <a:srgbClr val="000000"/>
                  </a:solidFill>
                </a:uFill>
                <a:latin typeface="DejaVu Serif"/>
                <a:cs typeface="DejaVu Serif"/>
              </a:rPr>
              <a:t>f</a:t>
            </a:r>
            <a:r>
              <a:rPr sz="682" spc="-139" dirty="0">
                <a:latin typeface="DejaVu Serif"/>
                <a:cs typeface="DejaVu Serif"/>
              </a:rPr>
              <a:t> </a:t>
            </a:r>
            <a:r>
              <a:rPr sz="682" u="sng" spc="24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(</a:t>
            </a:r>
            <a:r>
              <a:rPr sz="682" u="sng" spc="24" dirty="0">
                <a:uFill>
                  <a:solidFill>
                    <a:srgbClr val="000000"/>
                  </a:solidFill>
                </a:uFill>
                <a:latin typeface="DejaVu Serif"/>
                <a:cs typeface="DejaVu Serif"/>
              </a:rPr>
              <a:t>x</a:t>
            </a:r>
            <a:r>
              <a:rPr sz="682" u="sng" spc="24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)</a:t>
            </a:r>
            <a:r>
              <a:rPr sz="682" spc="24" dirty="0">
                <a:latin typeface="Times New Roman"/>
                <a:cs typeface="Times New Roman"/>
              </a:rPr>
              <a:t>	</a:t>
            </a:r>
            <a:r>
              <a:rPr sz="682" spc="17" dirty="0">
                <a:latin typeface="Times New Roman"/>
                <a:cs typeface="Times New Roman"/>
              </a:rPr>
              <a:t>(</a:t>
            </a:r>
            <a:r>
              <a:rPr sz="682" spc="17" dirty="0">
                <a:latin typeface="DejaVu Serif"/>
                <a:cs typeface="DejaVu Serif"/>
              </a:rPr>
              <a:t>x </a:t>
            </a:r>
            <a:r>
              <a:rPr sz="682" spc="143" dirty="0">
                <a:latin typeface="Times New Roman"/>
                <a:cs typeface="Times New Roman"/>
              </a:rPr>
              <a:t>+</a:t>
            </a:r>
            <a:r>
              <a:rPr sz="682" spc="-126" dirty="0">
                <a:latin typeface="Times New Roman"/>
                <a:cs typeface="Times New Roman"/>
              </a:rPr>
              <a:t> </a:t>
            </a:r>
            <a:r>
              <a:rPr sz="682" spc="7" dirty="0">
                <a:latin typeface="DejaVu Serif"/>
                <a:cs typeface="DejaVu Serif"/>
              </a:rPr>
              <a:t>h</a:t>
            </a:r>
            <a:r>
              <a:rPr sz="682" spc="7" dirty="0">
                <a:latin typeface="Times New Roman"/>
                <a:cs typeface="Times New Roman"/>
              </a:rPr>
              <a:t>)</a:t>
            </a:r>
            <a:r>
              <a:rPr sz="716" spc="10" baseline="27777" dirty="0">
                <a:latin typeface="Times New Roman"/>
                <a:cs typeface="Times New Roman"/>
              </a:rPr>
              <a:t>2 </a:t>
            </a:r>
            <a:r>
              <a:rPr sz="682" spc="-44" dirty="0">
                <a:latin typeface="DejaVu Sans"/>
                <a:cs typeface="DejaVu Sans"/>
              </a:rPr>
              <a:t>− </a:t>
            </a:r>
            <a:r>
              <a:rPr sz="682" spc="17" dirty="0">
                <a:latin typeface="DejaVu Serif"/>
                <a:cs typeface="DejaVu Serif"/>
              </a:rPr>
              <a:t>x</a:t>
            </a:r>
            <a:r>
              <a:rPr sz="716" spc="25" baseline="27777" dirty="0">
                <a:latin typeface="Times New Roman"/>
                <a:cs typeface="Times New Roman"/>
              </a:rPr>
              <a:t>2</a:t>
            </a:r>
            <a:endParaRPr sz="716" baseline="27777">
              <a:latin typeface="Times New Roman"/>
              <a:cs typeface="Times New Roman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6119397" y="1878789"/>
            <a:ext cx="503959" cy="0"/>
          </a:xfrm>
          <a:custGeom>
            <a:avLst/>
            <a:gdLst/>
            <a:ahLst/>
            <a:cxnLst/>
            <a:rect l="l" t="t" r="r" b="b"/>
            <a:pathLst>
              <a:path w="739139">
                <a:moveTo>
                  <a:pt x="0" y="0"/>
                </a:moveTo>
                <a:lnTo>
                  <a:pt x="738733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9" name="object 9"/>
          <p:cNvSpPr txBox="1"/>
          <p:nvPr/>
        </p:nvSpPr>
        <p:spPr>
          <a:xfrm>
            <a:off x="5494020" y="1864608"/>
            <a:ext cx="910936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  <a:tabLst>
                <a:tab pos="852032" algn="l"/>
              </a:tabLst>
            </a:pPr>
            <a:r>
              <a:rPr sz="682" spc="-51" dirty="0">
                <a:latin typeface="DejaVu Serif"/>
                <a:cs typeface="DejaVu Serif"/>
              </a:rPr>
              <a:t>h	h</a:t>
            </a:r>
            <a:endParaRPr sz="682">
              <a:latin typeface="DejaVu Serif"/>
              <a:cs typeface="DejaVu Serif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648736" y="1805433"/>
            <a:ext cx="798368" cy="162195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lnSpc>
                <a:spcPts val="733"/>
              </a:lnSpc>
              <a:spcBef>
                <a:spcPts val="65"/>
              </a:spcBef>
            </a:pPr>
            <a:r>
              <a:rPr sz="682" spc="143" dirty="0">
                <a:latin typeface="Times New Roman"/>
                <a:cs typeface="Times New Roman"/>
              </a:rPr>
              <a:t>=</a:t>
            </a:r>
            <a:r>
              <a:rPr sz="682" spc="95" dirty="0">
                <a:latin typeface="Times New Roman"/>
                <a:cs typeface="Times New Roman"/>
              </a:rPr>
              <a:t> </a:t>
            </a:r>
            <a:r>
              <a:rPr sz="682" spc="10" dirty="0">
                <a:latin typeface="Times New Roman"/>
                <a:cs typeface="Times New Roman"/>
              </a:rPr>
              <a:t>lim</a:t>
            </a:r>
            <a:r>
              <a:rPr sz="682" spc="-85" dirty="0">
                <a:latin typeface="Times New Roman"/>
                <a:cs typeface="Times New Roman"/>
              </a:rPr>
              <a:t> </a:t>
            </a:r>
            <a:r>
              <a:rPr sz="682" spc="10" dirty="0">
                <a:latin typeface="Times New Roman"/>
                <a:cs typeface="Times New Roman"/>
              </a:rPr>
              <a:t>(2</a:t>
            </a:r>
            <a:r>
              <a:rPr sz="682" spc="10" dirty="0">
                <a:latin typeface="DejaVu Serif"/>
                <a:cs typeface="DejaVu Serif"/>
              </a:rPr>
              <a:t>x</a:t>
            </a:r>
            <a:r>
              <a:rPr sz="682" spc="-75" dirty="0">
                <a:latin typeface="DejaVu Serif"/>
                <a:cs typeface="DejaVu Serif"/>
              </a:rPr>
              <a:t> </a:t>
            </a:r>
            <a:r>
              <a:rPr sz="682" spc="143" dirty="0">
                <a:latin typeface="Times New Roman"/>
                <a:cs typeface="Times New Roman"/>
              </a:rPr>
              <a:t>+</a:t>
            </a:r>
            <a:r>
              <a:rPr sz="682" spc="-27" dirty="0">
                <a:latin typeface="Times New Roman"/>
                <a:cs typeface="Times New Roman"/>
              </a:rPr>
              <a:t> </a:t>
            </a:r>
            <a:r>
              <a:rPr sz="682" spc="-7" dirty="0">
                <a:latin typeface="DejaVu Serif"/>
                <a:cs typeface="DejaVu Serif"/>
              </a:rPr>
              <a:t>h</a:t>
            </a:r>
            <a:r>
              <a:rPr sz="682" spc="-7" dirty="0">
                <a:latin typeface="Times New Roman"/>
                <a:cs typeface="Times New Roman"/>
              </a:rPr>
              <a:t>)</a:t>
            </a:r>
            <a:r>
              <a:rPr sz="682" spc="7" dirty="0">
                <a:latin typeface="Times New Roman"/>
                <a:cs typeface="Times New Roman"/>
              </a:rPr>
              <a:t> </a:t>
            </a:r>
            <a:r>
              <a:rPr sz="682" spc="143" dirty="0">
                <a:latin typeface="Times New Roman"/>
                <a:cs typeface="Times New Roman"/>
              </a:rPr>
              <a:t>=</a:t>
            </a:r>
            <a:r>
              <a:rPr sz="682" spc="10" dirty="0">
                <a:latin typeface="Times New Roman"/>
                <a:cs typeface="Times New Roman"/>
              </a:rPr>
              <a:t> </a:t>
            </a:r>
            <a:r>
              <a:rPr sz="682" spc="-10" dirty="0">
                <a:latin typeface="Times New Roman"/>
                <a:cs typeface="Times New Roman"/>
              </a:rPr>
              <a:t>2</a:t>
            </a:r>
            <a:r>
              <a:rPr sz="682" spc="-10" dirty="0">
                <a:latin typeface="DejaVu Serif"/>
                <a:cs typeface="DejaVu Serif"/>
              </a:rPr>
              <a:t>x.</a:t>
            </a:r>
            <a:endParaRPr sz="682">
              <a:latin typeface="DejaVu Serif"/>
              <a:cs typeface="DejaVu Serif"/>
            </a:endParaRPr>
          </a:p>
          <a:p>
            <a:pPr marL="99577">
              <a:lnSpc>
                <a:spcPts val="487"/>
              </a:lnSpc>
            </a:pPr>
            <a:r>
              <a:rPr sz="477" spc="58" dirty="0">
                <a:latin typeface="DejaVu Serif"/>
                <a:cs typeface="DejaVu Serif"/>
              </a:rPr>
              <a:t>h</a:t>
            </a:r>
            <a:r>
              <a:rPr sz="477" spc="58" dirty="0">
                <a:latin typeface="DejaVu Sans"/>
                <a:cs typeface="DejaVu Sans"/>
              </a:rPr>
              <a:t>→</a:t>
            </a:r>
            <a:r>
              <a:rPr sz="477" spc="58" dirty="0">
                <a:latin typeface="Times New Roman"/>
                <a:cs typeface="Times New Roman"/>
              </a:rPr>
              <a:t>0</a:t>
            </a:r>
            <a:endParaRPr sz="477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061114" y="1994018"/>
            <a:ext cx="1043853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82" spc="10" dirty="0">
                <a:latin typeface="Times New Roman"/>
                <a:cs typeface="Times New Roman"/>
              </a:rPr>
              <a:t>Leibniz </a:t>
            </a:r>
            <a:r>
              <a:rPr sz="682" spc="7" dirty="0">
                <a:latin typeface="Times New Roman"/>
                <a:cs typeface="Times New Roman"/>
              </a:rPr>
              <a:t>would </a:t>
            </a:r>
            <a:r>
              <a:rPr sz="682" spc="10" dirty="0">
                <a:latin typeface="Times New Roman"/>
                <a:cs typeface="Times New Roman"/>
              </a:rPr>
              <a:t>have</a:t>
            </a:r>
            <a:r>
              <a:rPr sz="682" spc="106" dirty="0">
                <a:latin typeface="Times New Roman"/>
                <a:cs typeface="Times New Roman"/>
              </a:rPr>
              <a:t> </a:t>
            </a:r>
            <a:r>
              <a:rPr sz="682" spc="31" dirty="0">
                <a:latin typeface="Times New Roman"/>
                <a:cs typeface="Times New Roman"/>
              </a:rPr>
              <a:t>written</a:t>
            </a:r>
            <a:endParaRPr sz="682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5913839" y="2223464"/>
            <a:ext cx="132917" cy="0"/>
          </a:xfrm>
          <a:custGeom>
            <a:avLst/>
            <a:gdLst/>
            <a:ahLst/>
            <a:cxnLst/>
            <a:rect l="l" t="t" r="r" b="b"/>
            <a:pathLst>
              <a:path w="194945">
                <a:moveTo>
                  <a:pt x="0" y="0"/>
                </a:moveTo>
                <a:lnTo>
                  <a:pt x="194932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3" name="object 13"/>
          <p:cNvSpPr txBox="1"/>
          <p:nvPr/>
        </p:nvSpPr>
        <p:spPr>
          <a:xfrm>
            <a:off x="5905180" y="2077726"/>
            <a:ext cx="145906" cy="245988"/>
          </a:xfrm>
          <a:prstGeom prst="rect">
            <a:avLst/>
          </a:prstGeom>
        </p:spPr>
        <p:txBody>
          <a:bodyPr vert="horz" wrap="square" lIns="0" tIns="8659" rIns="0" bIns="0" rtlCol="0">
            <a:spAutoFit/>
          </a:bodyPr>
          <a:lstStyle/>
          <a:p>
            <a:pPr marL="27708" marR="3464" indent="-19482">
              <a:lnSpc>
                <a:spcPct val="113100"/>
              </a:lnSpc>
              <a:spcBef>
                <a:spcPts val="68"/>
              </a:spcBef>
            </a:pPr>
            <a:r>
              <a:rPr sz="682" spc="-41" dirty="0">
                <a:latin typeface="DejaVu Serif"/>
                <a:cs typeface="DejaVu Serif"/>
              </a:rPr>
              <a:t>dx</a:t>
            </a:r>
            <a:r>
              <a:rPr sz="716" spc="30" baseline="27777" dirty="0">
                <a:latin typeface="Times New Roman"/>
                <a:cs typeface="Times New Roman"/>
              </a:rPr>
              <a:t>2  </a:t>
            </a:r>
            <a:r>
              <a:rPr sz="682" spc="-41" dirty="0">
                <a:latin typeface="DejaVu Serif"/>
                <a:cs typeface="DejaVu Serif"/>
              </a:rPr>
              <a:t>dx</a:t>
            </a:r>
            <a:endParaRPr sz="682">
              <a:latin typeface="DejaVu Serif"/>
              <a:cs typeface="DejaVu Serif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6072395" y="2150107"/>
            <a:ext cx="225136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82" spc="143" dirty="0">
                <a:latin typeface="Times New Roman"/>
                <a:cs typeface="Times New Roman"/>
              </a:rPr>
              <a:t>=</a:t>
            </a:r>
            <a:r>
              <a:rPr sz="682" spc="-31" dirty="0">
                <a:latin typeface="Times New Roman"/>
                <a:cs typeface="Times New Roman"/>
              </a:rPr>
              <a:t> </a:t>
            </a:r>
            <a:r>
              <a:rPr sz="682" spc="-10" dirty="0">
                <a:latin typeface="Times New Roman"/>
                <a:cs typeface="Times New Roman"/>
              </a:rPr>
              <a:t>2</a:t>
            </a:r>
            <a:r>
              <a:rPr sz="682" spc="-10" dirty="0">
                <a:latin typeface="DejaVu Serif"/>
                <a:cs typeface="DejaVu Serif"/>
              </a:rPr>
              <a:t>x.</a:t>
            </a:r>
            <a:endParaRPr sz="682">
              <a:latin typeface="DejaVu Serif"/>
              <a:cs typeface="DejaVu Serif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5234316" y="2702210"/>
            <a:ext cx="161059" cy="81724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477" spc="10" dirty="0">
                <a:latin typeface="DejaVu Serif"/>
                <a:cs typeface="DejaVu Serif"/>
              </a:rPr>
              <a:t>h</a:t>
            </a:r>
            <a:r>
              <a:rPr sz="477" spc="139" dirty="0">
                <a:latin typeface="DejaVu Sans"/>
                <a:cs typeface="DejaVu Sans"/>
              </a:rPr>
              <a:t>→</a:t>
            </a:r>
            <a:r>
              <a:rPr sz="477" spc="31" dirty="0">
                <a:latin typeface="Times New Roman"/>
                <a:cs typeface="Times New Roman"/>
              </a:rPr>
              <a:t>0</a:t>
            </a:r>
            <a:endParaRPr sz="477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7006711" y="2693375"/>
            <a:ext cx="49790" cy="0"/>
          </a:xfrm>
          <a:custGeom>
            <a:avLst/>
            <a:gdLst/>
            <a:ahLst/>
            <a:cxnLst/>
            <a:rect l="l" t="t" r="r" b="b"/>
            <a:pathLst>
              <a:path w="73025">
                <a:moveTo>
                  <a:pt x="0" y="0"/>
                </a:moveTo>
                <a:lnTo>
                  <a:pt x="7289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7" name="object 17"/>
          <p:cNvSpPr txBox="1"/>
          <p:nvPr/>
        </p:nvSpPr>
        <p:spPr>
          <a:xfrm>
            <a:off x="5668682" y="2679187"/>
            <a:ext cx="1396711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  <a:tabLst>
                <a:tab pos="449395" algn="l"/>
                <a:tab pos="806140" algn="l"/>
                <a:tab pos="1169379" algn="l"/>
              </a:tabLst>
            </a:pPr>
            <a:r>
              <a:rPr sz="682" spc="-51" dirty="0">
                <a:latin typeface="DejaVu Serif"/>
                <a:cs typeface="DejaVu Serif"/>
              </a:rPr>
              <a:t>h	</a:t>
            </a:r>
            <a:r>
              <a:rPr sz="716" spc="87" baseline="3968" dirty="0">
                <a:latin typeface="DejaVu Serif"/>
                <a:cs typeface="DejaVu Serif"/>
              </a:rPr>
              <a:t>h</a:t>
            </a:r>
            <a:r>
              <a:rPr sz="716" spc="87" baseline="3968" dirty="0">
                <a:latin typeface="DejaVu Sans"/>
                <a:cs typeface="DejaVu Sans"/>
              </a:rPr>
              <a:t>→</a:t>
            </a:r>
            <a:r>
              <a:rPr sz="716" spc="87" baseline="3968" dirty="0">
                <a:latin typeface="Times New Roman"/>
                <a:cs typeface="Times New Roman"/>
              </a:rPr>
              <a:t>0	</a:t>
            </a:r>
            <a:r>
              <a:rPr sz="682" spc="-51" dirty="0">
                <a:latin typeface="DejaVu Serif"/>
                <a:cs typeface="DejaVu Serif"/>
              </a:rPr>
              <a:t>h	</a:t>
            </a:r>
            <a:r>
              <a:rPr sz="716" spc="87" baseline="3968" dirty="0">
                <a:latin typeface="DejaVu Serif"/>
                <a:cs typeface="DejaVu Serif"/>
              </a:rPr>
              <a:t>h</a:t>
            </a:r>
            <a:r>
              <a:rPr sz="716" spc="87" baseline="3968" dirty="0">
                <a:latin typeface="DejaVu Sans"/>
                <a:cs typeface="DejaVu Sans"/>
              </a:rPr>
              <a:t>→</a:t>
            </a:r>
            <a:r>
              <a:rPr sz="716" spc="87" baseline="3968" dirty="0">
                <a:latin typeface="Times New Roman"/>
                <a:cs typeface="Times New Roman"/>
              </a:rPr>
              <a:t>0</a:t>
            </a:r>
            <a:r>
              <a:rPr sz="716" spc="51" baseline="3968" dirty="0">
                <a:latin typeface="Times New Roman"/>
                <a:cs typeface="Times New Roman"/>
              </a:rPr>
              <a:t> </a:t>
            </a:r>
            <a:r>
              <a:rPr sz="682" spc="-51" dirty="0">
                <a:latin typeface="DejaVu Serif"/>
                <a:cs typeface="DejaVu Serif"/>
              </a:rPr>
              <a:t>h</a:t>
            </a:r>
            <a:endParaRPr sz="682">
              <a:latin typeface="DejaVu Serif"/>
              <a:cs typeface="DejaVu Serif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4216397" y="2365158"/>
            <a:ext cx="3041506" cy="316310"/>
          </a:xfrm>
          <a:prstGeom prst="rect">
            <a:avLst/>
          </a:prstGeom>
        </p:spPr>
        <p:txBody>
          <a:bodyPr vert="horz" wrap="square" lIns="0" tIns="54552" rIns="0" bIns="0" rtlCol="0">
            <a:spAutoFit/>
          </a:bodyPr>
          <a:lstStyle/>
          <a:p>
            <a:pPr marL="8659">
              <a:spcBef>
                <a:spcPts val="430"/>
              </a:spcBef>
            </a:pPr>
            <a:r>
              <a:rPr sz="682" b="1" spc="-24" dirty="0">
                <a:latin typeface="Georgia"/>
                <a:cs typeface="Georgia"/>
              </a:rPr>
              <a:t>2.2. </a:t>
            </a:r>
            <a:r>
              <a:rPr sz="682" b="1" spc="3" dirty="0">
                <a:latin typeface="Georgia"/>
                <a:cs typeface="Georgia"/>
              </a:rPr>
              <a:t>The </a:t>
            </a:r>
            <a:r>
              <a:rPr sz="682" b="1" spc="-20" dirty="0">
                <a:latin typeface="Georgia"/>
                <a:cs typeface="Georgia"/>
              </a:rPr>
              <a:t>derivative </a:t>
            </a:r>
            <a:r>
              <a:rPr sz="682" b="1" spc="-37" dirty="0">
                <a:latin typeface="Georgia"/>
                <a:cs typeface="Georgia"/>
              </a:rPr>
              <a:t>of </a:t>
            </a:r>
            <a:r>
              <a:rPr sz="682" spc="-3" dirty="0">
                <a:latin typeface="DejaVu Serif"/>
                <a:cs typeface="DejaVu Serif"/>
              </a:rPr>
              <a:t>g</a:t>
            </a:r>
            <a:r>
              <a:rPr sz="682" spc="-3" dirty="0">
                <a:latin typeface="Times New Roman"/>
                <a:cs typeface="Times New Roman"/>
              </a:rPr>
              <a:t>(</a:t>
            </a:r>
            <a:r>
              <a:rPr sz="682" spc="-3" dirty="0">
                <a:latin typeface="DejaVu Serif"/>
                <a:cs typeface="DejaVu Serif"/>
              </a:rPr>
              <a:t>x</a:t>
            </a:r>
            <a:r>
              <a:rPr sz="682" spc="-3" dirty="0">
                <a:latin typeface="Times New Roman"/>
                <a:cs typeface="Times New Roman"/>
              </a:rPr>
              <a:t>) </a:t>
            </a:r>
            <a:r>
              <a:rPr sz="682" spc="143" dirty="0">
                <a:latin typeface="Times New Roman"/>
                <a:cs typeface="Times New Roman"/>
              </a:rPr>
              <a:t>= </a:t>
            </a:r>
            <a:r>
              <a:rPr sz="682" dirty="0">
                <a:latin typeface="DejaVu Serif"/>
                <a:cs typeface="DejaVu Serif"/>
              </a:rPr>
              <a:t>x </a:t>
            </a:r>
            <a:r>
              <a:rPr sz="682" b="1" spc="-34" dirty="0">
                <a:latin typeface="Georgia"/>
                <a:cs typeface="Georgia"/>
              </a:rPr>
              <a:t>is </a:t>
            </a:r>
            <a:r>
              <a:rPr sz="682" spc="7" dirty="0">
                <a:latin typeface="DejaVu Serif"/>
                <a:cs typeface="DejaVu Serif"/>
              </a:rPr>
              <a:t>g</a:t>
            </a:r>
            <a:r>
              <a:rPr sz="716" spc="10" baseline="27777" dirty="0">
                <a:latin typeface="DejaVu Sans"/>
                <a:cs typeface="DejaVu Sans"/>
              </a:rPr>
              <a:t>j</a:t>
            </a:r>
            <a:r>
              <a:rPr sz="682" spc="7" dirty="0">
                <a:latin typeface="Times New Roman"/>
                <a:cs typeface="Times New Roman"/>
              </a:rPr>
              <a:t>(</a:t>
            </a:r>
            <a:r>
              <a:rPr sz="682" spc="7" dirty="0">
                <a:latin typeface="DejaVu Serif"/>
                <a:cs typeface="DejaVu Serif"/>
              </a:rPr>
              <a:t>x</a:t>
            </a:r>
            <a:r>
              <a:rPr sz="682" spc="7" dirty="0">
                <a:latin typeface="Times New Roman"/>
                <a:cs typeface="Times New Roman"/>
              </a:rPr>
              <a:t>) </a:t>
            </a:r>
            <a:r>
              <a:rPr sz="682" spc="143" dirty="0">
                <a:latin typeface="Times New Roman"/>
                <a:cs typeface="Times New Roman"/>
              </a:rPr>
              <a:t>= </a:t>
            </a:r>
            <a:r>
              <a:rPr sz="682" spc="-3" dirty="0">
                <a:latin typeface="Times New Roman"/>
                <a:cs typeface="Times New Roman"/>
              </a:rPr>
              <a:t>1 </a:t>
            </a:r>
            <a:r>
              <a:rPr sz="682" b="1" spc="-10" dirty="0">
                <a:latin typeface="Georgia"/>
                <a:cs typeface="Georgia"/>
              </a:rPr>
              <a:t>. </a:t>
            </a:r>
            <a:r>
              <a:rPr sz="682" spc="17" dirty="0">
                <a:latin typeface="Times New Roman"/>
                <a:cs typeface="Times New Roman"/>
              </a:rPr>
              <a:t>Indeed, </a:t>
            </a:r>
            <a:r>
              <a:rPr sz="682" spc="10" dirty="0">
                <a:latin typeface="Times New Roman"/>
                <a:cs typeface="Times New Roman"/>
              </a:rPr>
              <a:t>one</a:t>
            </a:r>
            <a:r>
              <a:rPr sz="682" spc="-27" dirty="0">
                <a:latin typeface="Times New Roman"/>
                <a:cs typeface="Times New Roman"/>
              </a:rPr>
              <a:t> </a:t>
            </a:r>
            <a:r>
              <a:rPr sz="682" spc="24" dirty="0">
                <a:latin typeface="Times New Roman"/>
                <a:cs typeface="Times New Roman"/>
              </a:rPr>
              <a:t>has</a:t>
            </a:r>
            <a:endParaRPr sz="682">
              <a:latin typeface="Times New Roman"/>
              <a:cs typeface="Times New Roman"/>
            </a:endParaRPr>
          </a:p>
          <a:p>
            <a:pPr marL="726478">
              <a:spcBef>
                <a:spcPts val="365"/>
              </a:spcBef>
            </a:pPr>
            <a:r>
              <a:rPr sz="1023" spc="10" baseline="-36111" dirty="0">
                <a:latin typeface="DejaVu Serif"/>
                <a:cs typeface="DejaVu Serif"/>
              </a:rPr>
              <a:t>g</a:t>
            </a:r>
            <a:r>
              <a:rPr sz="716" spc="10" baseline="-19841" dirty="0">
                <a:latin typeface="DejaVu Sans"/>
                <a:cs typeface="DejaVu Sans"/>
              </a:rPr>
              <a:t>j</a:t>
            </a:r>
            <a:r>
              <a:rPr sz="1023" spc="10" baseline="-36111" dirty="0">
                <a:latin typeface="Times New Roman"/>
                <a:cs typeface="Times New Roman"/>
              </a:rPr>
              <a:t>(</a:t>
            </a:r>
            <a:r>
              <a:rPr sz="1023" spc="10" baseline="-36111" dirty="0">
                <a:latin typeface="DejaVu Serif"/>
                <a:cs typeface="DejaVu Serif"/>
              </a:rPr>
              <a:t>x</a:t>
            </a:r>
            <a:r>
              <a:rPr sz="1023" spc="10" baseline="-36111" dirty="0">
                <a:latin typeface="Times New Roman"/>
                <a:cs typeface="Times New Roman"/>
              </a:rPr>
              <a:t>) </a:t>
            </a:r>
            <a:r>
              <a:rPr sz="1023" spc="215" baseline="-36111" dirty="0">
                <a:latin typeface="Times New Roman"/>
                <a:cs typeface="Times New Roman"/>
              </a:rPr>
              <a:t>= </a:t>
            </a:r>
            <a:r>
              <a:rPr sz="1023" spc="15" baseline="-36111" dirty="0">
                <a:latin typeface="Times New Roman"/>
                <a:cs typeface="Times New Roman"/>
              </a:rPr>
              <a:t>lim </a:t>
            </a:r>
            <a:r>
              <a:rPr sz="682" u="sng" spc="-17" dirty="0">
                <a:uFill>
                  <a:solidFill>
                    <a:srgbClr val="000000"/>
                  </a:solidFill>
                </a:uFill>
                <a:latin typeface="DejaVu Serif"/>
                <a:cs typeface="DejaVu Serif"/>
              </a:rPr>
              <a:t>g</a:t>
            </a:r>
            <a:r>
              <a:rPr sz="682" u="sng" spc="-17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(</a:t>
            </a:r>
            <a:r>
              <a:rPr sz="682" u="sng" spc="-17" dirty="0">
                <a:uFill>
                  <a:solidFill>
                    <a:srgbClr val="000000"/>
                  </a:solidFill>
                </a:uFill>
                <a:latin typeface="DejaVu Serif"/>
                <a:cs typeface="DejaVu Serif"/>
              </a:rPr>
              <a:t>x </a:t>
            </a:r>
            <a:r>
              <a:rPr sz="682" u="sng" spc="143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+ </a:t>
            </a:r>
            <a:r>
              <a:rPr sz="682" u="sng" spc="-7" dirty="0">
                <a:uFill>
                  <a:solidFill>
                    <a:srgbClr val="000000"/>
                  </a:solidFill>
                </a:uFill>
                <a:latin typeface="DejaVu Serif"/>
                <a:cs typeface="DejaVu Serif"/>
              </a:rPr>
              <a:t>h</a:t>
            </a:r>
            <a:r>
              <a:rPr sz="682" u="sng" spc="-7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) </a:t>
            </a:r>
            <a:r>
              <a:rPr sz="682" u="sng" spc="-44" dirty="0">
                <a:uFill>
                  <a:solidFill>
                    <a:srgbClr val="000000"/>
                  </a:solidFill>
                </a:uFill>
                <a:latin typeface="DejaVu Sans"/>
                <a:cs typeface="DejaVu Sans"/>
              </a:rPr>
              <a:t>− </a:t>
            </a:r>
            <a:r>
              <a:rPr sz="682" u="sng" spc="-3" dirty="0">
                <a:uFill>
                  <a:solidFill>
                    <a:srgbClr val="000000"/>
                  </a:solidFill>
                </a:uFill>
                <a:latin typeface="DejaVu Serif"/>
                <a:cs typeface="DejaVu Serif"/>
              </a:rPr>
              <a:t>g</a:t>
            </a:r>
            <a:r>
              <a:rPr sz="682" u="sng" spc="-3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(</a:t>
            </a:r>
            <a:r>
              <a:rPr sz="682" u="sng" spc="-3" dirty="0">
                <a:uFill>
                  <a:solidFill>
                    <a:srgbClr val="000000"/>
                  </a:solidFill>
                </a:uFill>
                <a:latin typeface="DejaVu Serif"/>
                <a:cs typeface="DejaVu Serif"/>
              </a:rPr>
              <a:t>x</a:t>
            </a:r>
            <a:r>
              <a:rPr sz="682" u="sng" spc="-3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)</a:t>
            </a:r>
            <a:r>
              <a:rPr sz="682" spc="-3" dirty="0">
                <a:latin typeface="Times New Roman"/>
                <a:cs typeface="Times New Roman"/>
              </a:rPr>
              <a:t> </a:t>
            </a:r>
            <a:r>
              <a:rPr sz="1023" spc="215" baseline="-36111" dirty="0">
                <a:latin typeface="Times New Roman"/>
                <a:cs typeface="Times New Roman"/>
              </a:rPr>
              <a:t>= </a:t>
            </a:r>
            <a:r>
              <a:rPr sz="1023" spc="15" baseline="-36111" dirty="0">
                <a:latin typeface="Times New Roman"/>
                <a:cs typeface="Times New Roman"/>
              </a:rPr>
              <a:t>lim </a:t>
            </a:r>
            <a:r>
              <a:rPr sz="682" u="sng" spc="17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(</a:t>
            </a:r>
            <a:r>
              <a:rPr sz="682" u="sng" spc="17" dirty="0">
                <a:uFill>
                  <a:solidFill>
                    <a:srgbClr val="000000"/>
                  </a:solidFill>
                </a:uFill>
                <a:latin typeface="DejaVu Serif"/>
                <a:cs typeface="DejaVu Serif"/>
              </a:rPr>
              <a:t>x </a:t>
            </a:r>
            <a:r>
              <a:rPr sz="682" u="sng" spc="143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+ </a:t>
            </a:r>
            <a:r>
              <a:rPr sz="682" u="sng" spc="-7" dirty="0">
                <a:uFill>
                  <a:solidFill>
                    <a:srgbClr val="000000"/>
                  </a:solidFill>
                </a:uFill>
                <a:latin typeface="DejaVu Serif"/>
                <a:cs typeface="DejaVu Serif"/>
              </a:rPr>
              <a:t>h</a:t>
            </a:r>
            <a:r>
              <a:rPr sz="682" u="sng" spc="-7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) </a:t>
            </a:r>
            <a:r>
              <a:rPr sz="682" u="sng" spc="-44" dirty="0">
                <a:uFill>
                  <a:solidFill>
                    <a:srgbClr val="000000"/>
                  </a:solidFill>
                </a:uFill>
                <a:latin typeface="DejaVu Sans"/>
                <a:cs typeface="DejaVu Sans"/>
              </a:rPr>
              <a:t>−</a:t>
            </a:r>
            <a:r>
              <a:rPr sz="682" spc="-44" dirty="0">
                <a:latin typeface="DejaVu Sans"/>
                <a:cs typeface="DejaVu Sans"/>
              </a:rPr>
              <a:t> </a:t>
            </a:r>
            <a:r>
              <a:rPr sz="682" u="sng" dirty="0">
                <a:uFill>
                  <a:solidFill>
                    <a:srgbClr val="000000"/>
                  </a:solidFill>
                </a:uFill>
                <a:latin typeface="DejaVu Serif"/>
                <a:cs typeface="DejaVu Serif"/>
              </a:rPr>
              <a:t>x</a:t>
            </a:r>
            <a:r>
              <a:rPr sz="682" dirty="0">
                <a:latin typeface="DejaVu Serif"/>
                <a:cs typeface="DejaVu Serif"/>
              </a:rPr>
              <a:t> </a:t>
            </a:r>
            <a:r>
              <a:rPr sz="1023" spc="215" baseline="-36111" dirty="0">
                <a:latin typeface="Times New Roman"/>
                <a:cs typeface="Times New Roman"/>
              </a:rPr>
              <a:t>= </a:t>
            </a:r>
            <a:r>
              <a:rPr sz="1023" spc="15" baseline="-36111" dirty="0">
                <a:latin typeface="Times New Roman"/>
                <a:cs typeface="Times New Roman"/>
              </a:rPr>
              <a:t>lim </a:t>
            </a:r>
            <a:r>
              <a:rPr sz="682" spc="-51" dirty="0">
                <a:latin typeface="DejaVu Serif"/>
                <a:cs typeface="DejaVu Serif"/>
              </a:rPr>
              <a:t>h </a:t>
            </a:r>
            <a:r>
              <a:rPr sz="1023" spc="215" baseline="-36111" dirty="0">
                <a:latin typeface="Times New Roman"/>
                <a:cs typeface="Times New Roman"/>
              </a:rPr>
              <a:t>=</a:t>
            </a:r>
            <a:r>
              <a:rPr sz="1023" spc="-102" baseline="-36111" dirty="0">
                <a:latin typeface="Times New Roman"/>
                <a:cs typeface="Times New Roman"/>
              </a:rPr>
              <a:t> </a:t>
            </a:r>
            <a:r>
              <a:rPr sz="1023" spc="-25" baseline="-36111" dirty="0">
                <a:latin typeface="Times New Roman"/>
                <a:cs typeface="Times New Roman"/>
              </a:rPr>
              <a:t>1</a:t>
            </a:r>
            <a:r>
              <a:rPr sz="1023" spc="-25" baseline="-36111" dirty="0">
                <a:latin typeface="DejaVu Serif"/>
                <a:cs typeface="DejaVu Serif"/>
              </a:rPr>
              <a:t>.</a:t>
            </a:r>
            <a:endParaRPr sz="1023" baseline="-36111">
              <a:latin typeface="DejaVu Serif"/>
              <a:cs typeface="DejaVu Serif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4061114" y="2808596"/>
            <a:ext cx="792307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82" spc="24" dirty="0">
                <a:latin typeface="Times New Roman"/>
                <a:cs typeface="Times New Roman"/>
              </a:rPr>
              <a:t>In </a:t>
            </a:r>
            <a:r>
              <a:rPr sz="682" spc="3" dirty="0">
                <a:latin typeface="Times New Roman"/>
                <a:cs typeface="Times New Roman"/>
              </a:rPr>
              <a:t>Leibniz’</a:t>
            </a:r>
            <a:r>
              <a:rPr sz="682" spc="41" dirty="0">
                <a:latin typeface="Times New Roman"/>
                <a:cs typeface="Times New Roman"/>
              </a:rPr>
              <a:t> </a:t>
            </a:r>
            <a:r>
              <a:rPr sz="682" spc="27" dirty="0">
                <a:latin typeface="Times New Roman"/>
                <a:cs typeface="Times New Roman"/>
              </a:rPr>
              <a:t>notation:</a:t>
            </a:r>
            <a:endParaRPr sz="682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5957835" y="3027738"/>
            <a:ext cx="94384" cy="0"/>
          </a:xfrm>
          <a:custGeom>
            <a:avLst/>
            <a:gdLst/>
            <a:ahLst/>
            <a:cxnLst/>
            <a:rect l="l" t="t" r="r" b="b"/>
            <a:pathLst>
              <a:path w="138429">
                <a:moveTo>
                  <a:pt x="0" y="0"/>
                </a:moveTo>
                <a:lnTo>
                  <a:pt x="138163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1" name="object 21"/>
          <p:cNvSpPr txBox="1"/>
          <p:nvPr/>
        </p:nvSpPr>
        <p:spPr>
          <a:xfrm>
            <a:off x="5949176" y="2881992"/>
            <a:ext cx="111702" cy="245988"/>
          </a:xfrm>
          <a:prstGeom prst="rect">
            <a:avLst/>
          </a:prstGeom>
        </p:spPr>
        <p:txBody>
          <a:bodyPr vert="horz" wrap="square" lIns="0" tIns="8659" rIns="0" bIns="0" rtlCol="0">
            <a:spAutoFit/>
          </a:bodyPr>
          <a:lstStyle/>
          <a:p>
            <a:pPr marL="8659" marR="3464">
              <a:lnSpc>
                <a:spcPct val="113100"/>
              </a:lnSpc>
              <a:spcBef>
                <a:spcPts val="68"/>
              </a:spcBef>
            </a:pPr>
            <a:r>
              <a:rPr sz="682" spc="-34" dirty="0">
                <a:latin typeface="DejaVu Serif"/>
                <a:cs typeface="DejaVu Serif"/>
              </a:rPr>
              <a:t>dx  dx</a:t>
            </a:r>
            <a:endParaRPr sz="682">
              <a:latin typeface="DejaVu Serif"/>
              <a:cs typeface="DejaVu Serif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6077694" y="2954373"/>
            <a:ext cx="175780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82" spc="143" dirty="0">
                <a:latin typeface="Times New Roman"/>
                <a:cs typeface="Times New Roman"/>
              </a:rPr>
              <a:t>=</a:t>
            </a:r>
            <a:r>
              <a:rPr sz="682" spc="-34" dirty="0">
                <a:latin typeface="Times New Roman"/>
                <a:cs typeface="Times New Roman"/>
              </a:rPr>
              <a:t> </a:t>
            </a:r>
            <a:r>
              <a:rPr sz="682" spc="-17" dirty="0">
                <a:latin typeface="Times New Roman"/>
                <a:cs typeface="Times New Roman"/>
              </a:rPr>
              <a:t>1</a:t>
            </a:r>
            <a:r>
              <a:rPr sz="682" spc="-17" dirty="0">
                <a:latin typeface="DejaVu Serif"/>
                <a:cs typeface="DejaVu Serif"/>
              </a:rPr>
              <a:t>.</a:t>
            </a:r>
            <a:endParaRPr sz="682">
              <a:latin typeface="DejaVu Serif"/>
              <a:cs typeface="DejaVu Serif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4058005" y="3119077"/>
            <a:ext cx="4073236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82" spc="34" dirty="0">
                <a:latin typeface="Times New Roman"/>
                <a:cs typeface="Times New Roman"/>
              </a:rPr>
              <a:t>This </a:t>
            </a:r>
            <a:r>
              <a:rPr sz="682" spc="3" dirty="0">
                <a:latin typeface="Times New Roman"/>
                <a:cs typeface="Times New Roman"/>
              </a:rPr>
              <a:t>is </a:t>
            </a:r>
            <a:r>
              <a:rPr sz="682" spc="41" dirty="0">
                <a:latin typeface="Times New Roman"/>
                <a:cs typeface="Times New Roman"/>
              </a:rPr>
              <a:t>an </a:t>
            </a:r>
            <a:r>
              <a:rPr sz="682" spc="24" dirty="0">
                <a:latin typeface="Times New Roman"/>
                <a:cs typeface="Times New Roman"/>
              </a:rPr>
              <a:t>example </a:t>
            </a:r>
            <a:r>
              <a:rPr sz="682" spc="20" dirty="0">
                <a:latin typeface="Times New Roman"/>
                <a:cs typeface="Times New Roman"/>
              </a:rPr>
              <a:t>where </a:t>
            </a:r>
            <a:r>
              <a:rPr sz="682" spc="10" dirty="0">
                <a:latin typeface="Times New Roman"/>
                <a:cs typeface="Times New Roman"/>
              </a:rPr>
              <a:t>Leibniz’ </a:t>
            </a:r>
            <a:r>
              <a:rPr sz="682" spc="37" dirty="0">
                <a:latin typeface="Times New Roman"/>
                <a:cs typeface="Times New Roman"/>
              </a:rPr>
              <a:t>notation </a:t>
            </a:r>
            <a:r>
              <a:rPr sz="682" spc="3" dirty="0">
                <a:latin typeface="Times New Roman"/>
                <a:cs typeface="Times New Roman"/>
              </a:rPr>
              <a:t>is </a:t>
            </a:r>
            <a:r>
              <a:rPr sz="682" spc="34" dirty="0">
                <a:latin typeface="Times New Roman"/>
                <a:cs typeface="Times New Roman"/>
              </a:rPr>
              <a:t>most </a:t>
            </a:r>
            <a:r>
              <a:rPr sz="682" spc="20" dirty="0">
                <a:latin typeface="Times New Roman"/>
                <a:cs typeface="Times New Roman"/>
              </a:rPr>
              <a:t>misleading, </a:t>
            </a:r>
            <a:r>
              <a:rPr sz="682" spc="24" dirty="0">
                <a:latin typeface="Times New Roman"/>
                <a:cs typeface="Times New Roman"/>
              </a:rPr>
              <a:t>because </a:t>
            </a:r>
            <a:r>
              <a:rPr sz="682" spc="-7" dirty="0">
                <a:latin typeface="Times New Roman"/>
                <a:cs typeface="Times New Roman"/>
              </a:rPr>
              <a:t>if </a:t>
            </a:r>
            <a:r>
              <a:rPr sz="682" spc="17" dirty="0">
                <a:latin typeface="Times New Roman"/>
                <a:cs typeface="Times New Roman"/>
              </a:rPr>
              <a:t>you divide </a:t>
            </a:r>
            <a:r>
              <a:rPr sz="682" spc="-41" dirty="0">
                <a:latin typeface="DejaVu Serif"/>
                <a:cs typeface="DejaVu Serif"/>
              </a:rPr>
              <a:t>dx </a:t>
            </a:r>
            <a:r>
              <a:rPr sz="682" spc="20" dirty="0">
                <a:latin typeface="Times New Roman"/>
                <a:cs typeface="Times New Roman"/>
              </a:rPr>
              <a:t>by </a:t>
            </a:r>
            <a:r>
              <a:rPr sz="682" spc="-41" dirty="0">
                <a:latin typeface="DejaVu Serif"/>
                <a:cs typeface="DejaVu Serif"/>
              </a:rPr>
              <a:t>dx </a:t>
            </a:r>
            <a:r>
              <a:rPr sz="682" spc="41" dirty="0">
                <a:latin typeface="Times New Roman"/>
                <a:cs typeface="Times New Roman"/>
              </a:rPr>
              <a:t>then</a:t>
            </a:r>
            <a:r>
              <a:rPr sz="682" spc="-61" dirty="0">
                <a:latin typeface="Times New Roman"/>
                <a:cs typeface="Times New Roman"/>
              </a:rPr>
              <a:t> </a:t>
            </a:r>
            <a:r>
              <a:rPr sz="682" spc="17" dirty="0">
                <a:latin typeface="Times New Roman"/>
                <a:cs typeface="Times New Roman"/>
              </a:rPr>
              <a:t>you</a:t>
            </a:r>
            <a:endParaRPr sz="682"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7155803" y="3278230"/>
            <a:ext cx="92652" cy="81724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477" spc="7" dirty="0">
                <a:latin typeface="DejaVu Serif"/>
                <a:cs typeface="DejaVu Serif"/>
              </a:rPr>
              <a:t>dx</a:t>
            </a:r>
            <a:endParaRPr sz="477">
              <a:latin typeface="DejaVu Serif"/>
              <a:cs typeface="DejaVu Serif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4061114" y="3222605"/>
            <a:ext cx="4070206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82" spc="17" dirty="0">
                <a:latin typeface="Times New Roman"/>
                <a:cs typeface="Times New Roman"/>
              </a:rPr>
              <a:t>should </a:t>
            </a:r>
            <a:r>
              <a:rPr sz="682" spc="-10" dirty="0">
                <a:latin typeface="Times New Roman"/>
                <a:cs typeface="Times New Roman"/>
              </a:rPr>
              <a:t>of </a:t>
            </a:r>
            <a:r>
              <a:rPr sz="682" spc="14" dirty="0">
                <a:latin typeface="Times New Roman"/>
                <a:cs typeface="Times New Roman"/>
              </a:rPr>
              <a:t>course </a:t>
            </a:r>
            <a:r>
              <a:rPr sz="682" spc="24" dirty="0">
                <a:latin typeface="Times New Roman"/>
                <a:cs typeface="Times New Roman"/>
              </a:rPr>
              <a:t>get </a:t>
            </a:r>
            <a:r>
              <a:rPr sz="682" spc="7" dirty="0">
                <a:latin typeface="Times New Roman"/>
                <a:cs typeface="Times New Roman"/>
              </a:rPr>
              <a:t>1. </a:t>
            </a:r>
            <a:r>
              <a:rPr sz="682" spc="14" dirty="0">
                <a:latin typeface="Times New Roman"/>
                <a:cs typeface="Times New Roman"/>
              </a:rPr>
              <a:t>Nonetheless, </a:t>
            </a:r>
            <a:r>
              <a:rPr sz="682" spc="27" dirty="0">
                <a:latin typeface="Times New Roman"/>
                <a:cs typeface="Times New Roman"/>
              </a:rPr>
              <a:t>this </a:t>
            </a:r>
            <a:r>
              <a:rPr sz="682" dirty="0">
                <a:latin typeface="Times New Roman"/>
                <a:cs typeface="Times New Roman"/>
              </a:rPr>
              <a:t>is </a:t>
            </a:r>
            <a:r>
              <a:rPr sz="682" spc="37" dirty="0">
                <a:latin typeface="Times New Roman"/>
                <a:cs typeface="Times New Roman"/>
              </a:rPr>
              <a:t>not what </a:t>
            </a:r>
            <a:r>
              <a:rPr sz="682" dirty="0">
                <a:latin typeface="Times New Roman"/>
                <a:cs typeface="Times New Roman"/>
              </a:rPr>
              <a:t>is </a:t>
            </a:r>
            <a:r>
              <a:rPr sz="682" spc="7" dirty="0">
                <a:latin typeface="Times New Roman"/>
                <a:cs typeface="Times New Roman"/>
              </a:rPr>
              <a:t>going </a:t>
            </a:r>
            <a:r>
              <a:rPr sz="682" spc="17" dirty="0">
                <a:latin typeface="Times New Roman"/>
                <a:cs typeface="Times New Roman"/>
              </a:rPr>
              <a:t>on. </a:t>
            </a:r>
            <a:r>
              <a:rPr sz="682" spc="37" dirty="0">
                <a:latin typeface="Times New Roman"/>
                <a:cs typeface="Times New Roman"/>
              </a:rPr>
              <a:t>The </a:t>
            </a:r>
            <a:r>
              <a:rPr sz="682" spc="14" dirty="0">
                <a:latin typeface="Times New Roman"/>
                <a:cs typeface="Times New Roman"/>
              </a:rPr>
              <a:t>expression </a:t>
            </a:r>
            <a:r>
              <a:rPr sz="716" u="sng" spc="10" baseline="31746" dirty="0">
                <a:uFill>
                  <a:solidFill>
                    <a:srgbClr val="000000"/>
                  </a:solidFill>
                </a:uFill>
                <a:latin typeface="DejaVu Serif"/>
                <a:cs typeface="DejaVu Serif"/>
              </a:rPr>
              <a:t>dx</a:t>
            </a:r>
            <a:r>
              <a:rPr sz="716" spc="10" baseline="31746" dirty="0">
                <a:latin typeface="DejaVu Serif"/>
                <a:cs typeface="DejaVu Serif"/>
              </a:rPr>
              <a:t> </a:t>
            </a:r>
            <a:r>
              <a:rPr sz="682" dirty="0">
                <a:latin typeface="Times New Roman"/>
                <a:cs typeface="Times New Roman"/>
              </a:rPr>
              <a:t>is</a:t>
            </a:r>
            <a:r>
              <a:rPr sz="682" spc="-20" dirty="0">
                <a:latin typeface="Times New Roman"/>
                <a:cs typeface="Times New Roman"/>
              </a:rPr>
              <a:t> </a:t>
            </a:r>
            <a:r>
              <a:rPr sz="682" spc="34" dirty="0">
                <a:latin typeface="Times New Roman"/>
                <a:cs typeface="Times New Roman"/>
              </a:rPr>
              <a:t>not </a:t>
            </a:r>
            <a:r>
              <a:rPr sz="682" spc="14" dirty="0">
                <a:latin typeface="Times New Roman"/>
                <a:cs typeface="Times New Roman"/>
              </a:rPr>
              <a:t>really </a:t>
            </a:r>
            <a:r>
              <a:rPr sz="682" spc="37" dirty="0">
                <a:latin typeface="Times New Roman"/>
                <a:cs typeface="Times New Roman"/>
              </a:rPr>
              <a:t>a </a:t>
            </a:r>
            <a:r>
              <a:rPr sz="682" spc="20" dirty="0">
                <a:latin typeface="Times New Roman"/>
                <a:cs typeface="Times New Roman"/>
              </a:rPr>
              <a:t>fraction</a:t>
            </a:r>
            <a:endParaRPr sz="682">
              <a:latin typeface="Times New Roman"/>
              <a:cs typeface="Times New Roman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4058005" y="3326125"/>
            <a:ext cx="4073236" cy="454326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11689">
              <a:spcBef>
                <a:spcPts val="65"/>
              </a:spcBef>
            </a:pPr>
            <a:r>
              <a:rPr sz="682" spc="7" dirty="0">
                <a:latin typeface="Times New Roman"/>
                <a:cs typeface="Times New Roman"/>
              </a:rPr>
              <a:t>since</a:t>
            </a:r>
            <a:r>
              <a:rPr sz="682" spc="55" dirty="0">
                <a:latin typeface="Times New Roman"/>
                <a:cs typeface="Times New Roman"/>
              </a:rPr>
              <a:t> </a:t>
            </a:r>
            <a:r>
              <a:rPr sz="682" spc="27" dirty="0">
                <a:latin typeface="Times New Roman"/>
                <a:cs typeface="Times New Roman"/>
              </a:rPr>
              <a:t>there</a:t>
            </a:r>
            <a:r>
              <a:rPr sz="682" spc="55" dirty="0">
                <a:latin typeface="Times New Roman"/>
                <a:cs typeface="Times New Roman"/>
              </a:rPr>
              <a:t> </a:t>
            </a:r>
            <a:r>
              <a:rPr sz="682" spc="24" dirty="0">
                <a:latin typeface="Times New Roman"/>
                <a:cs typeface="Times New Roman"/>
              </a:rPr>
              <a:t>are</a:t>
            </a:r>
            <a:r>
              <a:rPr sz="682" spc="55" dirty="0">
                <a:latin typeface="Times New Roman"/>
                <a:cs typeface="Times New Roman"/>
              </a:rPr>
              <a:t> </a:t>
            </a:r>
            <a:r>
              <a:rPr sz="682" spc="17" dirty="0">
                <a:latin typeface="Times New Roman"/>
                <a:cs typeface="Times New Roman"/>
              </a:rPr>
              <a:t>no</a:t>
            </a:r>
            <a:r>
              <a:rPr sz="682" spc="55" dirty="0">
                <a:latin typeface="Times New Roman"/>
                <a:cs typeface="Times New Roman"/>
              </a:rPr>
              <a:t> </a:t>
            </a:r>
            <a:r>
              <a:rPr sz="682" spc="7" dirty="0">
                <a:latin typeface="Times New Roman"/>
                <a:cs typeface="Times New Roman"/>
              </a:rPr>
              <a:t>two</a:t>
            </a:r>
            <a:r>
              <a:rPr sz="682" spc="55" dirty="0">
                <a:latin typeface="Times New Roman"/>
                <a:cs typeface="Times New Roman"/>
              </a:rPr>
              <a:t> </a:t>
            </a:r>
            <a:r>
              <a:rPr sz="682" spc="14" dirty="0">
                <a:latin typeface="Times New Roman"/>
                <a:cs typeface="Times New Roman"/>
              </a:rPr>
              <a:t>“infinitely</a:t>
            </a:r>
            <a:r>
              <a:rPr sz="682" spc="55" dirty="0">
                <a:latin typeface="Times New Roman"/>
                <a:cs typeface="Times New Roman"/>
              </a:rPr>
              <a:t> </a:t>
            </a:r>
            <a:r>
              <a:rPr sz="682" spc="17" dirty="0">
                <a:latin typeface="Times New Roman"/>
                <a:cs typeface="Times New Roman"/>
              </a:rPr>
              <a:t>small”</a:t>
            </a:r>
            <a:r>
              <a:rPr sz="682" spc="55" dirty="0">
                <a:latin typeface="Times New Roman"/>
                <a:cs typeface="Times New Roman"/>
              </a:rPr>
              <a:t> </a:t>
            </a:r>
            <a:r>
              <a:rPr sz="682" spc="24" dirty="0">
                <a:latin typeface="Times New Roman"/>
                <a:cs typeface="Times New Roman"/>
              </a:rPr>
              <a:t>quantities</a:t>
            </a:r>
            <a:r>
              <a:rPr sz="682" spc="58" dirty="0">
                <a:latin typeface="Times New Roman"/>
                <a:cs typeface="Times New Roman"/>
              </a:rPr>
              <a:t> </a:t>
            </a:r>
            <a:r>
              <a:rPr sz="682" spc="-41" dirty="0">
                <a:latin typeface="DejaVu Serif"/>
                <a:cs typeface="DejaVu Serif"/>
              </a:rPr>
              <a:t>dx</a:t>
            </a:r>
            <a:r>
              <a:rPr sz="682" spc="10" dirty="0">
                <a:latin typeface="DejaVu Serif"/>
                <a:cs typeface="DejaVu Serif"/>
              </a:rPr>
              <a:t> </a:t>
            </a:r>
            <a:r>
              <a:rPr sz="682" spc="7" dirty="0">
                <a:latin typeface="Times New Roman"/>
                <a:cs typeface="Times New Roman"/>
              </a:rPr>
              <a:t>which</a:t>
            </a:r>
            <a:r>
              <a:rPr sz="682" spc="55" dirty="0">
                <a:latin typeface="Times New Roman"/>
                <a:cs typeface="Times New Roman"/>
              </a:rPr>
              <a:t> </a:t>
            </a:r>
            <a:r>
              <a:rPr sz="682" spc="-14" dirty="0">
                <a:latin typeface="Times New Roman"/>
                <a:cs typeface="Times New Roman"/>
              </a:rPr>
              <a:t>we</a:t>
            </a:r>
            <a:r>
              <a:rPr sz="682" spc="55" dirty="0">
                <a:latin typeface="Times New Roman"/>
                <a:cs typeface="Times New Roman"/>
              </a:rPr>
              <a:t> </a:t>
            </a:r>
            <a:r>
              <a:rPr sz="682" spc="24" dirty="0">
                <a:latin typeface="Times New Roman"/>
                <a:cs typeface="Times New Roman"/>
              </a:rPr>
              <a:t>are</a:t>
            </a:r>
            <a:r>
              <a:rPr sz="682" spc="55" dirty="0">
                <a:latin typeface="Times New Roman"/>
                <a:cs typeface="Times New Roman"/>
              </a:rPr>
              <a:t> </a:t>
            </a:r>
            <a:r>
              <a:rPr sz="682" spc="14" dirty="0">
                <a:latin typeface="Times New Roman"/>
                <a:cs typeface="Times New Roman"/>
              </a:rPr>
              <a:t>dividing.</a:t>
            </a:r>
            <a:endParaRPr sz="682">
              <a:latin typeface="Times New Roman"/>
              <a:cs typeface="Times New Roman"/>
            </a:endParaRPr>
          </a:p>
          <a:p>
            <a:pPr>
              <a:spcBef>
                <a:spcPts val="31"/>
              </a:spcBef>
            </a:pPr>
            <a:endParaRPr sz="852">
              <a:latin typeface="Times New Roman"/>
              <a:cs typeface="Times New Roman"/>
            </a:endParaRPr>
          </a:p>
          <a:p>
            <a:pPr marL="8659" marR="3464" indent="158024"/>
            <a:r>
              <a:rPr sz="682" b="1" spc="-24" dirty="0">
                <a:latin typeface="Georgia"/>
                <a:cs typeface="Georgia"/>
              </a:rPr>
              <a:t>2.3. </a:t>
            </a:r>
            <a:r>
              <a:rPr sz="682" b="1" spc="3" dirty="0">
                <a:latin typeface="Georgia"/>
                <a:cs typeface="Georgia"/>
              </a:rPr>
              <a:t>The </a:t>
            </a:r>
            <a:r>
              <a:rPr sz="682" b="1" spc="-20" dirty="0">
                <a:latin typeface="Georgia"/>
                <a:cs typeface="Georgia"/>
              </a:rPr>
              <a:t>derivative </a:t>
            </a:r>
            <a:r>
              <a:rPr sz="682" b="1" spc="-37" dirty="0">
                <a:latin typeface="Georgia"/>
                <a:cs typeface="Georgia"/>
              </a:rPr>
              <a:t>of </a:t>
            </a:r>
            <a:r>
              <a:rPr sz="682" b="1" spc="-20" dirty="0">
                <a:latin typeface="Georgia"/>
                <a:cs typeface="Georgia"/>
              </a:rPr>
              <a:t>any constant </a:t>
            </a:r>
            <a:r>
              <a:rPr sz="682" b="1" spc="-24" dirty="0">
                <a:latin typeface="Georgia"/>
                <a:cs typeface="Georgia"/>
              </a:rPr>
              <a:t>function </a:t>
            </a:r>
            <a:r>
              <a:rPr sz="682" b="1" spc="-34" dirty="0">
                <a:latin typeface="Georgia"/>
                <a:cs typeface="Georgia"/>
              </a:rPr>
              <a:t>is </a:t>
            </a:r>
            <a:r>
              <a:rPr sz="682" b="1" spc="-31" dirty="0">
                <a:latin typeface="Georgia"/>
                <a:cs typeface="Georgia"/>
              </a:rPr>
              <a:t>zero </a:t>
            </a:r>
            <a:r>
              <a:rPr sz="682" b="1" spc="-10" dirty="0">
                <a:latin typeface="Georgia"/>
                <a:cs typeface="Georgia"/>
              </a:rPr>
              <a:t>. </a:t>
            </a:r>
            <a:r>
              <a:rPr sz="682" spc="20" dirty="0">
                <a:latin typeface="Times New Roman"/>
                <a:cs typeface="Times New Roman"/>
              </a:rPr>
              <a:t>Let </a:t>
            </a:r>
            <a:r>
              <a:rPr sz="682" spc="3" dirty="0">
                <a:latin typeface="DejaVu Serif"/>
                <a:cs typeface="DejaVu Serif"/>
              </a:rPr>
              <a:t>k</a:t>
            </a:r>
            <a:r>
              <a:rPr sz="682" spc="3" dirty="0">
                <a:latin typeface="Times New Roman"/>
                <a:cs typeface="Times New Roman"/>
              </a:rPr>
              <a:t>(</a:t>
            </a:r>
            <a:r>
              <a:rPr sz="682" spc="3" dirty="0">
                <a:latin typeface="DejaVu Serif"/>
                <a:cs typeface="DejaVu Serif"/>
              </a:rPr>
              <a:t>x</a:t>
            </a:r>
            <a:r>
              <a:rPr sz="682" spc="3" dirty="0">
                <a:latin typeface="Times New Roman"/>
                <a:cs typeface="Times New Roman"/>
              </a:rPr>
              <a:t>) </a:t>
            </a:r>
            <a:r>
              <a:rPr sz="682" spc="130" dirty="0">
                <a:latin typeface="Times New Roman"/>
                <a:cs typeface="Times New Roman"/>
              </a:rPr>
              <a:t>= </a:t>
            </a:r>
            <a:r>
              <a:rPr sz="682" spc="-89" dirty="0">
                <a:latin typeface="DejaVu Serif"/>
                <a:cs typeface="DejaVu Serif"/>
              </a:rPr>
              <a:t>c </a:t>
            </a:r>
            <a:r>
              <a:rPr sz="682" spc="17" dirty="0">
                <a:latin typeface="Times New Roman"/>
                <a:cs typeface="Times New Roman"/>
              </a:rPr>
              <a:t>be </a:t>
            </a:r>
            <a:r>
              <a:rPr sz="682" spc="27" dirty="0">
                <a:latin typeface="Times New Roman"/>
                <a:cs typeface="Times New Roman"/>
              </a:rPr>
              <a:t>a </a:t>
            </a:r>
            <a:r>
              <a:rPr sz="682" spc="20" dirty="0">
                <a:latin typeface="Times New Roman"/>
                <a:cs typeface="Times New Roman"/>
              </a:rPr>
              <a:t>constant </a:t>
            </a:r>
            <a:r>
              <a:rPr sz="682" spc="14" dirty="0">
                <a:latin typeface="Times New Roman"/>
                <a:cs typeface="Times New Roman"/>
              </a:rPr>
              <a:t>function. </a:t>
            </a:r>
            <a:r>
              <a:rPr sz="682" spc="27" dirty="0">
                <a:latin typeface="Times New Roman"/>
                <a:cs typeface="Times New Roman"/>
              </a:rPr>
              <a:t>Then  </a:t>
            </a:r>
            <a:r>
              <a:rPr sz="682" spc="-14" dirty="0">
                <a:latin typeface="Times New Roman"/>
                <a:cs typeface="Times New Roman"/>
              </a:rPr>
              <a:t>we</a:t>
            </a:r>
            <a:r>
              <a:rPr sz="682" spc="51" dirty="0">
                <a:latin typeface="Times New Roman"/>
                <a:cs typeface="Times New Roman"/>
              </a:rPr>
              <a:t> </a:t>
            </a:r>
            <a:r>
              <a:rPr sz="682" spc="10" dirty="0">
                <a:latin typeface="Times New Roman"/>
                <a:cs typeface="Times New Roman"/>
              </a:rPr>
              <a:t>have</a:t>
            </a:r>
            <a:endParaRPr sz="682">
              <a:latin typeface="Times New Roman"/>
              <a:cs typeface="Times New Roman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5369355" y="3894809"/>
            <a:ext cx="161059" cy="81724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477" spc="10" dirty="0">
                <a:latin typeface="DejaVu Serif"/>
                <a:cs typeface="DejaVu Serif"/>
              </a:rPr>
              <a:t>h</a:t>
            </a:r>
            <a:r>
              <a:rPr sz="477" spc="139" dirty="0">
                <a:latin typeface="DejaVu Sans"/>
                <a:cs typeface="DejaVu Sans"/>
              </a:rPr>
              <a:t>→</a:t>
            </a:r>
            <a:r>
              <a:rPr sz="477" spc="31" dirty="0">
                <a:latin typeface="Times New Roman"/>
                <a:cs typeface="Times New Roman"/>
              </a:rPr>
              <a:t>0</a:t>
            </a:r>
            <a:endParaRPr sz="477">
              <a:latin typeface="Times New Roman"/>
              <a:cs typeface="Times New Roman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5807098" y="3871794"/>
            <a:ext cx="1079356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  <a:tabLst>
                <a:tab pos="452858" algn="l"/>
                <a:tab pos="686215" algn="l"/>
                <a:tab pos="926498" algn="l"/>
              </a:tabLst>
            </a:pPr>
            <a:r>
              <a:rPr sz="682" spc="-51" dirty="0">
                <a:latin typeface="DejaVu Serif"/>
                <a:cs typeface="DejaVu Serif"/>
              </a:rPr>
              <a:t>h	</a:t>
            </a:r>
            <a:r>
              <a:rPr sz="716" spc="15" baseline="3968" dirty="0">
                <a:latin typeface="DejaVu Serif"/>
                <a:cs typeface="DejaVu Serif"/>
              </a:rPr>
              <a:t>h</a:t>
            </a:r>
            <a:r>
              <a:rPr sz="716" spc="209" baseline="3968" dirty="0">
                <a:latin typeface="DejaVu Sans"/>
                <a:cs typeface="DejaVu Sans"/>
              </a:rPr>
              <a:t>→</a:t>
            </a:r>
            <a:r>
              <a:rPr sz="716" spc="46" baseline="3968" dirty="0">
                <a:latin typeface="Times New Roman"/>
                <a:cs typeface="Times New Roman"/>
              </a:rPr>
              <a:t>0	</a:t>
            </a:r>
            <a:r>
              <a:rPr sz="682" spc="-51" dirty="0">
                <a:latin typeface="DejaVu Serif"/>
                <a:cs typeface="DejaVu Serif"/>
              </a:rPr>
              <a:t>h	</a:t>
            </a:r>
            <a:r>
              <a:rPr sz="716" spc="15" baseline="3968" dirty="0">
                <a:latin typeface="DejaVu Serif"/>
                <a:cs typeface="DejaVu Serif"/>
              </a:rPr>
              <a:t>h</a:t>
            </a:r>
            <a:r>
              <a:rPr sz="716" spc="209" baseline="3968" dirty="0">
                <a:latin typeface="DejaVu Sans"/>
                <a:cs typeface="DejaVu Sans"/>
              </a:rPr>
              <a:t>→</a:t>
            </a:r>
            <a:r>
              <a:rPr sz="716" spc="46" baseline="3968" dirty="0">
                <a:latin typeface="Times New Roman"/>
                <a:cs typeface="Times New Roman"/>
              </a:rPr>
              <a:t>0</a:t>
            </a:r>
            <a:endParaRPr sz="716" baseline="3968">
              <a:latin typeface="Times New Roman"/>
              <a:cs typeface="Times New Roman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5066105" y="3812618"/>
            <a:ext cx="2059998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82" spc="17" dirty="0">
                <a:latin typeface="DejaVu Serif"/>
                <a:cs typeface="DejaVu Serif"/>
              </a:rPr>
              <a:t>k</a:t>
            </a:r>
            <a:r>
              <a:rPr sz="716" spc="25" baseline="31746" dirty="0">
                <a:latin typeface="DejaVu Sans"/>
                <a:cs typeface="DejaVu Sans"/>
              </a:rPr>
              <a:t>j</a:t>
            </a:r>
            <a:r>
              <a:rPr sz="682" spc="17" dirty="0">
                <a:latin typeface="Times New Roman"/>
                <a:cs typeface="Times New Roman"/>
              </a:rPr>
              <a:t>(</a:t>
            </a:r>
            <a:r>
              <a:rPr sz="682" spc="17" dirty="0">
                <a:latin typeface="DejaVu Serif"/>
                <a:cs typeface="DejaVu Serif"/>
              </a:rPr>
              <a:t>x</a:t>
            </a:r>
            <a:r>
              <a:rPr sz="682" spc="17" dirty="0">
                <a:latin typeface="Times New Roman"/>
                <a:cs typeface="Times New Roman"/>
              </a:rPr>
              <a:t>) </a:t>
            </a:r>
            <a:r>
              <a:rPr sz="682" spc="143" dirty="0">
                <a:latin typeface="Times New Roman"/>
                <a:cs typeface="Times New Roman"/>
              </a:rPr>
              <a:t>= </a:t>
            </a:r>
            <a:r>
              <a:rPr sz="682" spc="10" dirty="0">
                <a:latin typeface="Times New Roman"/>
                <a:cs typeface="Times New Roman"/>
              </a:rPr>
              <a:t>lim </a:t>
            </a:r>
            <a:r>
              <a:rPr sz="1023" u="sng" baseline="36111" dirty="0">
                <a:uFill>
                  <a:solidFill>
                    <a:srgbClr val="000000"/>
                  </a:solidFill>
                </a:uFill>
                <a:latin typeface="DejaVu Serif"/>
                <a:cs typeface="DejaVu Serif"/>
              </a:rPr>
              <a:t>k</a:t>
            </a:r>
            <a:r>
              <a:rPr sz="1023" u="sng" baseline="36111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(</a:t>
            </a:r>
            <a:r>
              <a:rPr sz="1023" u="sng" baseline="36111" dirty="0">
                <a:uFill>
                  <a:solidFill>
                    <a:srgbClr val="000000"/>
                  </a:solidFill>
                </a:uFill>
                <a:latin typeface="DejaVu Serif"/>
                <a:cs typeface="DejaVu Serif"/>
              </a:rPr>
              <a:t>x </a:t>
            </a:r>
            <a:r>
              <a:rPr sz="1023" u="sng" spc="215" baseline="36111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+ </a:t>
            </a:r>
            <a:r>
              <a:rPr sz="1023" u="sng" spc="-10" baseline="36111" dirty="0">
                <a:uFill>
                  <a:solidFill>
                    <a:srgbClr val="000000"/>
                  </a:solidFill>
                </a:uFill>
                <a:latin typeface="DejaVu Serif"/>
                <a:cs typeface="DejaVu Serif"/>
              </a:rPr>
              <a:t>h</a:t>
            </a:r>
            <a:r>
              <a:rPr sz="1023" u="sng" spc="-10" baseline="36111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) </a:t>
            </a:r>
            <a:r>
              <a:rPr sz="1023" u="sng" spc="-66" baseline="36111" dirty="0">
                <a:uFill>
                  <a:solidFill>
                    <a:srgbClr val="000000"/>
                  </a:solidFill>
                </a:uFill>
                <a:latin typeface="DejaVu Sans"/>
                <a:cs typeface="DejaVu Sans"/>
              </a:rPr>
              <a:t>− </a:t>
            </a:r>
            <a:r>
              <a:rPr sz="1023" u="sng" spc="10" baseline="36111" dirty="0">
                <a:uFill>
                  <a:solidFill>
                    <a:srgbClr val="000000"/>
                  </a:solidFill>
                </a:uFill>
                <a:latin typeface="DejaVu Serif"/>
                <a:cs typeface="DejaVu Serif"/>
              </a:rPr>
              <a:t>k</a:t>
            </a:r>
            <a:r>
              <a:rPr sz="1023" u="sng" spc="10" baseline="36111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(</a:t>
            </a:r>
            <a:r>
              <a:rPr sz="1023" u="sng" spc="10" baseline="36111" dirty="0">
                <a:uFill>
                  <a:solidFill>
                    <a:srgbClr val="000000"/>
                  </a:solidFill>
                </a:uFill>
                <a:latin typeface="DejaVu Serif"/>
                <a:cs typeface="DejaVu Serif"/>
              </a:rPr>
              <a:t>x</a:t>
            </a:r>
            <a:r>
              <a:rPr sz="1023" u="sng" spc="10" baseline="36111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)</a:t>
            </a:r>
            <a:r>
              <a:rPr sz="1023" spc="10" baseline="36111" dirty="0">
                <a:latin typeface="Times New Roman"/>
                <a:cs typeface="Times New Roman"/>
              </a:rPr>
              <a:t> </a:t>
            </a:r>
            <a:r>
              <a:rPr sz="682" spc="143" dirty="0">
                <a:latin typeface="Times New Roman"/>
                <a:cs typeface="Times New Roman"/>
              </a:rPr>
              <a:t>= </a:t>
            </a:r>
            <a:r>
              <a:rPr sz="682" spc="10" dirty="0">
                <a:latin typeface="Times New Roman"/>
                <a:cs typeface="Times New Roman"/>
              </a:rPr>
              <a:t>lim </a:t>
            </a:r>
            <a:r>
              <a:rPr sz="1023" u="sng" spc="-133" baseline="36111" dirty="0">
                <a:uFill>
                  <a:solidFill>
                    <a:srgbClr val="000000"/>
                  </a:solidFill>
                </a:uFill>
                <a:latin typeface="DejaVu Serif"/>
                <a:cs typeface="DejaVu Serif"/>
              </a:rPr>
              <a:t>c </a:t>
            </a:r>
            <a:r>
              <a:rPr sz="1023" u="sng" spc="-66" baseline="36111" dirty="0">
                <a:uFill>
                  <a:solidFill>
                    <a:srgbClr val="000000"/>
                  </a:solidFill>
                </a:uFill>
                <a:latin typeface="DejaVu Sans"/>
                <a:cs typeface="DejaVu Sans"/>
              </a:rPr>
              <a:t>−</a:t>
            </a:r>
            <a:r>
              <a:rPr sz="1023" spc="-66" baseline="36111" dirty="0">
                <a:latin typeface="DejaVu Sans"/>
                <a:cs typeface="DejaVu Sans"/>
              </a:rPr>
              <a:t> </a:t>
            </a:r>
            <a:r>
              <a:rPr sz="1023" u="sng" spc="-133" baseline="36111" dirty="0">
                <a:uFill>
                  <a:solidFill>
                    <a:srgbClr val="000000"/>
                  </a:solidFill>
                </a:uFill>
                <a:latin typeface="DejaVu Serif"/>
                <a:cs typeface="DejaVu Serif"/>
              </a:rPr>
              <a:t>c</a:t>
            </a:r>
            <a:r>
              <a:rPr sz="1023" spc="-133" baseline="36111" dirty="0">
                <a:latin typeface="DejaVu Serif"/>
                <a:cs typeface="DejaVu Serif"/>
              </a:rPr>
              <a:t> </a:t>
            </a:r>
            <a:r>
              <a:rPr sz="682" spc="143" dirty="0">
                <a:latin typeface="Times New Roman"/>
                <a:cs typeface="Times New Roman"/>
              </a:rPr>
              <a:t>= </a:t>
            </a:r>
            <a:r>
              <a:rPr sz="682" spc="10" dirty="0">
                <a:latin typeface="Times New Roman"/>
                <a:cs typeface="Times New Roman"/>
              </a:rPr>
              <a:t>lim </a:t>
            </a:r>
            <a:r>
              <a:rPr sz="682" spc="-3" dirty="0">
                <a:latin typeface="Times New Roman"/>
                <a:cs typeface="Times New Roman"/>
              </a:rPr>
              <a:t>0 </a:t>
            </a:r>
            <a:r>
              <a:rPr sz="682" spc="143" dirty="0">
                <a:latin typeface="Times New Roman"/>
                <a:cs typeface="Times New Roman"/>
              </a:rPr>
              <a:t>=</a:t>
            </a:r>
            <a:r>
              <a:rPr sz="682" spc="-34" dirty="0">
                <a:latin typeface="Times New Roman"/>
                <a:cs typeface="Times New Roman"/>
              </a:rPr>
              <a:t> </a:t>
            </a:r>
            <a:r>
              <a:rPr sz="682" spc="-17" dirty="0">
                <a:latin typeface="Times New Roman"/>
                <a:cs typeface="Times New Roman"/>
              </a:rPr>
              <a:t>0</a:t>
            </a:r>
            <a:r>
              <a:rPr sz="682" spc="-17" dirty="0">
                <a:latin typeface="DejaVu Serif"/>
                <a:cs typeface="DejaVu Serif"/>
              </a:rPr>
              <a:t>.</a:t>
            </a:r>
            <a:endParaRPr sz="682">
              <a:latin typeface="DejaVu Serif"/>
              <a:cs typeface="DejaVu Serif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4061114" y="3983081"/>
            <a:ext cx="1979468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82" spc="10" dirty="0">
                <a:latin typeface="Times New Roman"/>
                <a:cs typeface="Times New Roman"/>
              </a:rPr>
              <a:t>Leibniz </a:t>
            </a:r>
            <a:r>
              <a:rPr sz="682" spc="7" dirty="0">
                <a:latin typeface="Times New Roman"/>
                <a:cs typeface="Times New Roman"/>
              </a:rPr>
              <a:t>would </a:t>
            </a:r>
            <a:r>
              <a:rPr sz="682" spc="10" dirty="0">
                <a:latin typeface="Times New Roman"/>
                <a:cs typeface="Times New Roman"/>
              </a:rPr>
              <a:t>have </a:t>
            </a:r>
            <a:r>
              <a:rPr sz="682" spc="17" dirty="0">
                <a:latin typeface="Times New Roman"/>
                <a:cs typeface="Times New Roman"/>
              </a:rPr>
              <a:t>said </a:t>
            </a:r>
            <a:r>
              <a:rPr sz="682" spc="55" dirty="0">
                <a:latin typeface="Times New Roman"/>
                <a:cs typeface="Times New Roman"/>
              </a:rPr>
              <a:t>that </a:t>
            </a:r>
            <a:r>
              <a:rPr sz="682" spc="-14" dirty="0">
                <a:latin typeface="Times New Roman"/>
                <a:cs typeface="Times New Roman"/>
              </a:rPr>
              <a:t>if </a:t>
            </a:r>
            <a:r>
              <a:rPr sz="682" spc="-89" dirty="0">
                <a:latin typeface="DejaVu Serif"/>
                <a:cs typeface="DejaVu Serif"/>
              </a:rPr>
              <a:t>c </a:t>
            </a:r>
            <a:r>
              <a:rPr sz="682" dirty="0">
                <a:latin typeface="Times New Roman"/>
                <a:cs typeface="Times New Roman"/>
              </a:rPr>
              <a:t>is </a:t>
            </a:r>
            <a:r>
              <a:rPr sz="682" spc="34" dirty="0">
                <a:latin typeface="Times New Roman"/>
                <a:cs typeface="Times New Roman"/>
              </a:rPr>
              <a:t>a </a:t>
            </a:r>
            <a:r>
              <a:rPr sz="682" spc="27" dirty="0">
                <a:latin typeface="Times New Roman"/>
                <a:cs typeface="Times New Roman"/>
              </a:rPr>
              <a:t>constant,</a:t>
            </a:r>
            <a:r>
              <a:rPr sz="682" spc="3" dirty="0">
                <a:latin typeface="Times New Roman"/>
                <a:cs typeface="Times New Roman"/>
              </a:rPr>
              <a:t> </a:t>
            </a:r>
            <a:r>
              <a:rPr sz="682" spc="34" dirty="0">
                <a:latin typeface="Times New Roman"/>
                <a:cs typeface="Times New Roman"/>
              </a:rPr>
              <a:t>then</a:t>
            </a:r>
            <a:endParaRPr sz="682">
              <a:latin typeface="Times New Roman"/>
              <a:cs typeface="Times New Roman"/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5957835" y="4255224"/>
            <a:ext cx="94384" cy="0"/>
          </a:xfrm>
          <a:custGeom>
            <a:avLst/>
            <a:gdLst/>
            <a:ahLst/>
            <a:cxnLst/>
            <a:rect l="l" t="t" r="r" b="b"/>
            <a:pathLst>
              <a:path w="138429">
                <a:moveTo>
                  <a:pt x="0" y="0"/>
                </a:moveTo>
                <a:lnTo>
                  <a:pt x="138163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32" name="object 32"/>
          <p:cNvSpPr txBox="1"/>
          <p:nvPr/>
        </p:nvSpPr>
        <p:spPr>
          <a:xfrm>
            <a:off x="5949176" y="4109487"/>
            <a:ext cx="111702" cy="245988"/>
          </a:xfrm>
          <a:prstGeom prst="rect">
            <a:avLst/>
          </a:prstGeom>
        </p:spPr>
        <p:txBody>
          <a:bodyPr vert="horz" wrap="square" lIns="0" tIns="8659" rIns="0" bIns="0" rtlCol="0">
            <a:spAutoFit/>
          </a:bodyPr>
          <a:lstStyle/>
          <a:p>
            <a:pPr marL="8659" marR="3464" indent="5628">
              <a:lnSpc>
                <a:spcPct val="113100"/>
              </a:lnSpc>
              <a:spcBef>
                <a:spcPts val="68"/>
              </a:spcBef>
            </a:pPr>
            <a:r>
              <a:rPr sz="682" spc="-68" dirty="0">
                <a:latin typeface="DejaVu Serif"/>
                <a:cs typeface="DejaVu Serif"/>
              </a:rPr>
              <a:t>dc  </a:t>
            </a:r>
            <a:r>
              <a:rPr sz="682" spc="-41" dirty="0">
                <a:latin typeface="DejaVu Serif"/>
                <a:cs typeface="DejaVu Serif"/>
              </a:rPr>
              <a:t>dx</a:t>
            </a:r>
            <a:endParaRPr sz="682">
              <a:latin typeface="DejaVu Serif"/>
              <a:cs typeface="DejaVu Serif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6077694" y="4181868"/>
            <a:ext cx="175780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82" spc="143" dirty="0">
                <a:latin typeface="Times New Roman"/>
                <a:cs typeface="Times New Roman"/>
              </a:rPr>
              <a:t>=</a:t>
            </a:r>
            <a:r>
              <a:rPr sz="682" spc="-34" dirty="0">
                <a:latin typeface="Times New Roman"/>
                <a:cs typeface="Times New Roman"/>
              </a:rPr>
              <a:t> </a:t>
            </a:r>
            <a:r>
              <a:rPr sz="682" spc="-17" dirty="0">
                <a:latin typeface="Times New Roman"/>
                <a:cs typeface="Times New Roman"/>
              </a:rPr>
              <a:t>0</a:t>
            </a:r>
            <a:r>
              <a:rPr sz="682" spc="-17" dirty="0">
                <a:latin typeface="DejaVu Serif"/>
                <a:cs typeface="DejaVu Serif"/>
              </a:rPr>
              <a:t>.</a:t>
            </a:r>
            <a:endParaRPr sz="682">
              <a:latin typeface="DejaVu Serif"/>
              <a:cs typeface="DejaVu Serif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4216397" y="4443251"/>
            <a:ext cx="3622531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82" b="1" spc="-27" dirty="0">
                <a:latin typeface="Georgia"/>
                <a:cs typeface="Georgia"/>
              </a:rPr>
              <a:t>2.4. </a:t>
            </a:r>
            <a:r>
              <a:rPr sz="682" b="1" spc="-14" dirty="0">
                <a:latin typeface="Georgia"/>
                <a:cs typeface="Georgia"/>
              </a:rPr>
              <a:t>Derivative </a:t>
            </a:r>
            <a:r>
              <a:rPr sz="682" b="1" spc="-37" dirty="0">
                <a:latin typeface="Georgia"/>
                <a:cs typeface="Georgia"/>
              </a:rPr>
              <a:t>of </a:t>
            </a:r>
            <a:r>
              <a:rPr sz="682" spc="14" dirty="0">
                <a:latin typeface="DejaVu Serif"/>
                <a:cs typeface="DejaVu Serif"/>
              </a:rPr>
              <a:t>x</a:t>
            </a:r>
            <a:r>
              <a:rPr sz="716" spc="20" baseline="27777" dirty="0">
                <a:latin typeface="DejaVu Serif"/>
                <a:cs typeface="DejaVu Serif"/>
              </a:rPr>
              <a:t>n </a:t>
            </a:r>
            <a:r>
              <a:rPr sz="682" b="1" spc="-37" dirty="0">
                <a:latin typeface="Georgia"/>
                <a:cs typeface="Georgia"/>
              </a:rPr>
              <a:t>for </a:t>
            </a:r>
            <a:r>
              <a:rPr sz="682" spc="-34" dirty="0">
                <a:latin typeface="DejaVu Serif"/>
                <a:cs typeface="DejaVu Serif"/>
              </a:rPr>
              <a:t>n </a:t>
            </a:r>
            <a:r>
              <a:rPr sz="682" spc="143" dirty="0">
                <a:latin typeface="Times New Roman"/>
                <a:cs typeface="Times New Roman"/>
              </a:rPr>
              <a:t>= </a:t>
            </a:r>
            <a:r>
              <a:rPr sz="682" spc="-17" dirty="0">
                <a:latin typeface="Times New Roman"/>
                <a:cs typeface="Times New Roman"/>
              </a:rPr>
              <a:t>1</a:t>
            </a:r>
            <a:r>
              <a:rPr sz="682" spc="-17" dirty="0">
                <a:latin typeface="DejaVu Serif"/>
                <a:cs typeface="DejaVu Serif"/>
              </a:rPr>
              <a:t>, </a:t>
            </a:r>
            <a:r>
              <a:rPr sz="682" spc="-17" dirty="0">
                <a:latin typeface="Times New Roman"/>
                <a:cs typeface="Times New Roman"/>
              </a:rPr>
              <a:t>2</a:t>
            </a:r>
            <a:r>
              <a:rPr sz="682" spc="-17" dirty="0">
                <a:latin typeface="DejaVu Serif"/>
                <a:cs typeface="DejaVu Serif"/>
              </a:rPr>
              <a:t>, </a:t>
            </a:r>
            <a:r>
              <a:rPr sz="682" spc="-17" dirty="0">
                <a:latin typeface="Times New Roman"/>
                <a:cs typeface="Times New Roman"/>
              </a:rPr>
              <a:t>3</a:t>
            </a:r>
            <a:r>
              <a:rPr sz="682" spc="-17" dirty="0">
                <a:latin typeface="DejaVu Serif"/>
                <a:cs typeface="DejaVu Serif"/>
              </a:rPr>
              <a:t>, </a:t>
            </a:r>
            <a:r>
              <a:rPr sz="682" spc="-31" dirty="0">
                <a:latin typeface="DejaVu Serif"/>
                <a:cs typeface="DejaVu Serif"/>
              </a:rPr>
              <a:t>. . . </a:t>
            </a:r>
            <a:r>
              <a:rPr sz="682" b="1" spc="-10" dirty="0">
                <a:latin typeface="Georgia"/>
                <a:cs typeface="Georgia"/>
              </a:rPr>
              <a:t>. </a:t>
            </a:r>
            <a:r>
              <a:rPr sz="682" spc="7" dirty="0">
                <a:latin typeface="Times New Roman"/>
                <a:cs typeface="Times New Roman"/>
              </a:rPr>
              <a:t>To </a:t>
            </a:r>
            <a:r>
              <a:rPr sz="682" spc="14" dirty="0">
                <a:latin typeface="Times New Roman"/>
                <a:cs typeface="Times New Roman"/>
              </a:rPr>
              <a:t>differentiate </a:t>
            </a:r>
            <a:r>
              <a:rPr sz="682" spc="78" dirty="0">
                <a:latin typeface="DejaVu Serif"/>
                <a:cs typeface="DejaVu Serif"/>
              </a:rPr>
              <a:t>f </a:t>
            </a:r>
            <a:r>
              <a:rPr sz="682" spc="24" dirty="0">
                <a:latin typeface="Times New Roman"/>
                <a:cs typeface="Times New Roman"/>
              </a:rPr>
              <a:t>(</a:t>
            </a:r>
            <a:r>
              <a:rPr sz="682" spc="24" dirty="0">
                <a:latin typeface="DejaVu Serif"/>
                <a:cs typeface="DejaVu Serif"/>
              </a:rPr>
              <a:t>x</a:t>
            </a:r>
            <a:r>
              <a:rPr sz="682" spc="24" dirty="0">
                <a:latin typeface="Times New Roman"/>
                <a:cs typeface="Times New Roman"/>
              </a:rPr>
              <a:t>) </a:t>
            </a:r>
            <a:r>
              <a:rPr sz="682" spc="143" dirty="0">
                <a:latin typeface="Times New Roman"/>
                <a:cs typeface="Times New Roman"/>
              </a:rPr>
              <a:t>= </a:t>
            </a:r>
            <a:r>
              <a:rPr sz="682" spc="14" dirty="0">
                <a:latin typeface="DejaVu Serif"/>
                <a:cs typeface="DejaVu Serif"/>
              </a:rPr>
              <a:t>x</a:t>
            </a:r>
            <a:r>
              <a:rPr sz="716" spc="20" baseline="27777" dirty="0">
                <a:latin typeface="DejaVu Serif"/>
                <a:cs typeface="DejaVu Serif"/>
              </a:rPr>
              <a:t>n </a:t>
            </a:r>
            <a:r>
              <a:rPr sz="682" spc="10" dirty="0">
                <a:latin typeface="Times New Roman"/>
                <a:cs typeface="Times New Roman"/>
              </a:rPr>
              <a:t>one </a:t>
            </a:r>
            <a:r>
              <a:rPr sz="682" spc="14" dirty="0">
                <a:latin typeface="Times New Roman"/>
                <a:cs typeface="Times New Roman"/>
              </a:rPr>
              <a:t>proceeds </a:t>
            </a:r>
            <a:r>
              <a:rPr sz="682" spc="17" dirty="0">
                <a:latin typeface="Times New Roman"/>
                <a:cs typeface="Times New Roman"/>
              </a:rPr>
              <a:t>as</a:t>
            </a:r>
            <a:r>
              <a:rPr sz="682" spc="10" dirty="0">
                <a:latin typeface="Times New Roman"/>
                <a:cs typeface="Times New Roman"/>
              </a:rPr>
              <a:t> </a:t>
            </a:r>
            <a:r>
              <a:rPr sz="682" spc="-7" dirty="0">
                <a:latin typeface="Times New Roman"/>
                <a:cs typeface="Times New Roman"/>
              </a:rPr>
              <a:t>follows:</a:t>
            </a:r>
            <a:endParaRPr sz="682">
              <a:latin typeface="Times New Roman"/>
              <a:cs typeface="Times New Roman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5371338" y="4641881"/>
            <a:ext cx="37234" cy="81724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477" spc="24" dirty="0">
                <a:latin typeface="DejaVu Sans"/>
                <a:cs typeface="DejaVu Sans"/>
              </a:rPr>
              <a:t>j</a:t>
            </a:r>
            <a:endParaRPr sz="477">
              <a:latin typeface="DejaVu Sans"/>
              <a:cs typeface="DejaVu Sans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5319816" y="4651614"/>
            <a:ext cx="453736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82" spc="78" dirty="0">
                <a:latin typeface="DejaVu Serif"/>
                <a:cs typeface="DejaVu Serif"/>
              </a:rPr>
              <a:t>f </a:t>
            </a:r>
            <a:r>
              <a:rPr sz="682" spc="7" dirty="0">
                <a:latin typeface="Times New Roman"/>
                <a:cs typeface="Times New Roman"/>
              </a:rPr>
              <a:t>(</a:t>
            </a:r>
            <a:r>
              <a:rPr sz="682" spc="7" dirty="0">
                <a:latin typeface="DejaVu Serif"/>
                <a:cs typeface="DejaVu Serif"/>
              </a:rPr>
              <a:t>a</a:t>
            </a:r>
            <a:r>
              <a:rPr sz="682" spc="7" dirty="0">
                <a:latin typeface="Times New Roman"/>
                <a:cs typeface="Times New Roman"/>
              </a:rPr>
              <a:t>) </a:t>
            </a:r>
            <a:r>
              <a:rPr sz="682" spc="143" dirty="0">
                <a:latin typeface="Times New Roman"/>
                <a:cs typeface="Times New Roman"/>
              </a:rPr>
              <a:t>=</a:t>
            </a:r>
            <a:r>
              <a:rPr sz="682" spc="37" dirty="0">
                <a:latin typeface="Times New Roman"/>
                <a:cs typeface="Times New Roman"/>
              </a:rPr>
              <a:t> </a:t>
            </a:r>
            <a:r>
              <a:rPr sz="682" spc="10" dirty="0">
                <a:latin typeface="Times New Roman"/>
                <a:cs typeface="Times New Roman"/>
              </a:rPr>
              <a:t>lim</a:t>
            </a:r>
            <a:endParaRPr sz="682">
              <a:latin typeface="Times New Roman"/>
              <a:cs typeface="Times New Roman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5793304" y="4593261"/>
            <a:ext cx="1040390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  <a:tabLst>
                <a:tab pos="741198" algn="l"/>
              </a:tabLst>
            </a:pPr>
            <a:r>
              <a:rPr sz="682" u="sng" spc="78" dirty="0">
                <a:uFill>
                  <a:solidFill>
                    <a:srgbClr val="000000"/>
                  </a:solidFill>
                </a:uFill>
                <a:latin typeface="DejaVu Serif"/>
                <a:cs typeface="DejaVu Serif"/>
              </a:rPr>
              <a:t>f</a:t>
            </a:r>
            <a:r>
              <a:rPr sz="682" spc="-147" dirty="0">
                <a:latin typeface="DejaVu Serif"/>
                <a:cs typeface="DejaVu Serif"/>
              </a:rPr>
              <a:t> </a:t>
            </a:r>
            <a:r>
              <a:rPr sz="682" u="sng" spc="24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(</a:t>
            </a:r>
            <a:r>
              <a:rPr sz="682" u="sng" spc="24" dirty="0">
                <a:uFill>
                  <a:solidFill>
                    <a:srgbClr val="000000"/>
                  </a:solidFill>
                </a:uFill>
                <a:latin typeface="DejaVu Serif"/>
                <a:cs typeface="DejaVu Serif"/>
              </a:rPr>
              <a:t>x</a:t>
            </a:r>
            <a:r>
              <a:rPr sz="682" u="sng" spc="24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)</a:t>
            </a:r>
            <a:r>
              <a:rPr sz="682" u="sng" spc="-2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682" u="sng" spc="-44" dirty="0">
                <a:uFill>
                  <a:solidFill>
                    <a:srgbClr val="000000"/>
                  </a:solidFill>
                </a:uFill>
                <a:latin typeface="DejaVu Sans"/>
                <a:cs typeface="DejaVu Sans"/>
              </a:rPr>
              <a:t>−</a:t>
            </a:r>
            <a:r>
              <a:rPr sz="682" u="sng" spc="-65" dirty="0">
                <a:uFill>
                  <a:solidFill>
                    <a:srgbClr val="000000"/>
                  </a:solidFill>
                </a:uFill>
                <a:latin typeface="DejaVu Sans"/>
                <a:cs typeface="DejaVu Sans"/>
              </a:rPr>
              <a:t> </a:t>
            </a:r>
            <a:r>
              <a:rPr sz="682" u="sng" spc="78" dirty="0">
                <a:uFill>
                  <a:solidFill>
                    <a:srgbClr val="000000"/>
                  </a:solidFill>
                </a:uFill>
                <a:latin typeface="DejaVu Serif"/>
                <a:cs typeface="DejaVu Serif"/>
              </a:rPr>
              <a:t>f</a:t>
            </a:r>
            <a:r>
              <a:rPr sz="682" spc="-143" dirty="0">
                <a:latin typeface="DejaVu Serif"/>
                <a:cs typeface="DejaVu Serif"/>
              </a:rPr>
              <a:t> </a:t>
            </a:r>
            <a:r>
              <a:rPr sz="682" u="sng" spc="7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(</a:t>
            </a:r>
            <a:r>
              <a:rPr sz="682" u="sng" spc="7" dirty="0">
                <a:uFill>
                  <a:solidFill>
                    <a:srgbClr val="000000"/>
                  </a:solidFill>
                </a:uFill>
                <a:latin typeface="DejaVu Serif"/>
                <a:cs typeface="DejaVu Serif"/>
              </a:rPr>
              <a:t>a</a:t>
            </a:r>
            <a:r>
              <a:rPr sz="682" u="sng" spc="7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)</a:t>
            </a:r>
            <a:r>
              <a:rPr sz="682" spc="7" dirty="0">
                <a:latin typeface="Times New Roman"/>
                <a:cs typeface="Times New Roman"/>
              </a:rPr>
              <a:t>	</a:t>
            </a:r>
            <a:r>
              <a:rPr sz="682" spc="14" dirty="0">
                <a:latin typeface="DejaVu Serif"/>
                <a:cs typeface="DejaVu Serif"/>
              </a:rPr>
              <a:t>x</a:t>
            </a:r>
            <a:r>
              <a:rPr sz="716" spc="20" baseline="27777" dirty="0">
                <a:latin typeface="DejaVu Serif"/>
                <a:cs typeface="DejaVu Serif"/>
              </a:rPr>
              <a:t>n </a:t>
            </a:r>
            <a:r>
              <a:rPr sz="682" spc="-44" dirty="0">
                <a:latin typeface="DejaVu Sans"/>
                <a:cs typeface="DejaVu Sans"/>
              </a:rPr>
              <a:t>−</a:t>
            </a:r>
            <a:r>
              <a:rPr sz="682" spc="-99" dirty="0">
                <a:latin typeface="DejaVu Sans"/>
                <a:cs typeface="DejaVu Sans"/>
              </a:rPr>
              <a:t> </a:t>
            </a:r>
            <a:r>
              <a:rPr sz="682" spc="-10" dirty="0">
                <a:latin typeface="DejaVu Serif"/>
                <a:cs typeface="DejaVu Serif"/>
              </a:rPr>
              <a:t>a</a:t>
            </a:r>
            <a:r>
              <a:rPr sz="716" spc="-15" baseline="27777" dirty="0">
                <a:latin typeface="DejaVu Serif"/>
                <a:cs typeface="DejaVu Serif"/>
              </a:rPr>
              <a:t>n</a:t>
            </a:r>
            <a:endParaRPr sz="716" baseline="27777">
              <a:latin typeface="DejaVu Serif"/>
              <a:cs typeface="DejaVu Serif"/>
            </a:endParaRPr>
          </a:p>
        </p:txBody>
      </p:sp>
      <p:sp>
        <p:nvSpPr>
          <p:cNvPr id="38" name="object 38"/>
          <p:cNvSpPr/>
          <p:nvPr/>
        </p:nvSpPr>
        <p:spPr>
          <a:xfrm>
            <a:off x="6534955" y="4724980"/>
            <a:ext cx="294409" cy="0"/>
          </a:xfrm>
          <a:custGeom>
            <a:avLst/>
            <a:gdLst/>
            <a:ahLst/>
            <a:cxnLst/>
            <a:rect l="l" t="t" r="r" b="b"/>
            <a:pathLst>
              <a:path w="431800">
                <a:moveTo>
                  <a:pt x="0" y="0"/>
                </a:moveTo>
                <a:lnTo>
                  <a:pt x="431584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39" name="object 39"/>
          <p:cNvSpPr txBox="1"/>
          <p:nvPr/>
        </p:nvSpPr>
        <p:spPr>
          <a:xfrm>
            <a:off x="5623257" y="4710791"/>
            <a:ext cx="1167678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  <a:tabLst>
                <a:tab pos="296998" algn="l"/>
                <a:tab pos="958536" algn="l"/>
              </a:tabLst>
            </a:pPr>
            <a:r>
              <a:rPr sz="716" spc="92" baseline="7936" dirty="0">
                <a:latin typeface="DejaVu Serif"/>
                <a:cs typeface="DejaVu Serif"/>
              </a:rPr>
              <a:t>x</a:t>
            </a:r>
            <a:r>
              <a:rPr sz="716" spc="92" baseline="7936" dirty="0">
                <a:latin typeface="DejaVu Sans"/>
                <a:cs typeface="DejaVu Sans"/>
              </a:rPr>
              <a:t>→</a:t>
            </a:r>
            <a:r>
              <a:rPr sz="716" spc="92" baseline="7936" dirty="0">
                <a:latin typeface="DejaVu Serif"/>
                <a:cs typeface="DejaVu Serif"/>
              </a:rPr>
              <a:t>a	</a:t>
            </a:r>
            <a:r>
              <a:rPr sz="682" dirty="0">
                <a:latin typeface="DejaVu Serif"/>
                <a:cs typeface="DejaVu Serif"/>
              </a:rPr>
              <a:t>x</a:t>
            </a:r>
            <a:r>
              <a:rPr sz="682" spc="-68" dirty="0">
                <a:latin typeface="DejaVu Serif"/>
                <a:cs typeface="DejaVu Serif"/>
              </a:rPr>
              <a:t> </a:t>
            </a:r>
            <a:r>
              <a:rPr sz="682" spc="-44" dirty="0">
                <a:latin typeface="DejaVu Sans"/>
                <a:cs typeface="DejaVu Sans"/>
              </a:rPr>
              <a:t>−</a:t>
            </a:r>
            <a:r>
              <a:rPr sz="682" spc="-68" dirty="0">
                <a:latin typeface="DejaVu Sans"/>
                <a:cs typeface="DejaVu Sans"/>
              </a:rPr>
              <a:t> </a:t>
            </a:r>
            <a:r>
              <a:rPr sz="682" spc="-51" dirty="0">
                <a:latin typeface="DejaVu Serif"/>
                <a:cs typeface="DejaVu Serif"/>
              </a:rPr>
              <a:t>a	</a:t>
            </a:r>
            <a:r>
              <a:rPr sz="682" dirty="0">
                <a:latin typeface="DejaVu Serif"/>
                <a:cs typeface="DejaVu Serif"/>
              </a:rPr>
              <a:t>x</a:t>
            </a:r>
            <a:r>
              <a:rPr sz="682" spc="-139" dirty="0">
                <a:latin typeface="DejaVu Serif"/>
                <a:cs typeface="DejaVu Serif"/>
              </a:rPr>
              <a:t> </a:t>
            </a:r>
            <a:r>
              <a:rPr sz="682" spc="-44" dirty="0">
                <a:latin typeface="DejaVu Sans"/>
                <a:cs typeface="DejaVu Sans"/>
              </a:rPr>
              <a:t>− </a:t>
            </a:r>
            <a:r>
              <a:rPr sz="682" spc="-51" dirty="0">
                <a:latin typeface="DejaVu Serif"/>
                <a:cs typeface="DejaVu Serif"/>
              </a:rPr>
              <a:t>a</a:t>
            </a:r>
            <a:endParaRPr sz="682">
              <a:latin typeface="DejaVu Serif"/>
              <a:cs typeface="DejaVu Serif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6265190" y="4651615"/>
            <a:ext cx="607002" cy="162195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lnSpc>
                <a:spcPts val="716"/>
              </a:lnSpc>
              <a:spcBef>
                <a:spcPts val="65"/>
              </a:spcBef>
              <a:tabLst>
                <a:tab pos="574082" algn="l"/>
              </a:tabLst>
            </a:pPr>
            <a:r>
              <a:rPr sz="682" spc="143" dirty="0">
                <a:latin typeface="Times New Roman"/>
                <a:cs typeface="Times New Roman"/>
              </a:rPr>
              <a:t>= </a:t>
            </a:r>
            <a:r>
              <a:rPr sz="682" spc="-51" dirty="0">
                <a:latin typeface="Times New Roman"/>
                <a:cs typeface="Times New Roman"/>
              </a:rPr>
              <a:t> </a:t>
            </a:r>
            <a:r>
              <a:rPr sz="682" spc="10" dirty="0">
                <a:latin typeface="Times New Roman"/>
                <a:cs typeface="Times New Roman"/>
              </a:rPr>
              <a:t>lim</a:t>
            </a:r>
            <a:r>
              <a:rPr sz="682" dirty="0">
                <a:latin typeface="Times New Roman"/>
                <a:cs typeface="Times New Roman"/>
              </a:rPr>
              <a:t>	</a:t>
            </a:r>
            <a:r>
              <a:rPr sz="682" spc="-31" dirty="0">
                <a:latin typeface="DejaVu Serif"/>
                <a:cs typeface="DejaVu Serif"/>
              </a:rPr>
              <a:t>.</a:t>
            </a:r>
            <a:endParaRPr sz="682">
              <a:latin typeface="DejaVu Serif"/>
              <a:cs typeface="DejaVu Serif"/>
            </a:endParaRPr>
          </a:p>
          <a:p>
            <a:pPr marL="99577">
              <a:lnSpc>
                <a:spcPts val="470"/>
              </a:lnSpc>
            </a:pPr>
            <a:r>
              <a:rPr sz="477" spc="61" dirty="0">
                <a:latin typeface="DejaVu Serif"/>
                <a:cs typeface="DejaVu Serif"/>
              </a:rPr>
              <a:t>x</a:t>
            </a:r>
            <a:r>
              <a:rPr sz="477" spc="61" dirty="0">
                <a:latin typeface="DejaVu Sans"/>
                <a:cs typeface="DejaVu Sans"/>
              </a:rPr>
              <a:t>→</a:t>
            </a:r>
            <a:r>
              <a:rPr sz="477" spc="61" dirty="0">
                <a:latin typeface="DejaVu Serif"/>
                <a:cs typeface="DejaVu Serif"/>
              </a:rPr>
              <a:t>a</a:t>
            </a:r>
            <a:endParaRPr sz="477">
              <a:latin typeface="DejaVu Serif"/>
              <a:cs typeface="DejaVu Serif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4056715" y="4846418"/>
            <a:ext cx="2691678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82" spc="-3" dirty="0">
                <a:latin typeface="Times New Roman"/>
                <a:cs typeface="Times New Roman"/>
              </a:rPr>
              <a:t>We </a:t>
            </a:r>
            <a:r>
              <a:rPr sz="682" spc="17" dirty="0">
                <a:latin typeface="Times New Roman"/>
                <a:cs typeface="Times New Roman"/>
              </a:rPr>
              <a:t>need </a:t>
            </a:r>
            <a:r>
              <a:rPr sz="682" spc="34" dirty="0">
                <a:latin typeface="Times New Roman"/>
                <a:cs typeface="Times New Roman"/>
              </a:rPr>
              <a:t>to </a:t>
            </a:r>
            <a:r>
              <a:rPr sz="682" spc="7" dirty="0">
                <a:latin typeface="Times New Roman"/>
                <a:cs typeface="Times New Roman"/>
              </a:rPr>
              <a:t>simplify </a:t>
            </a:r>
            <a:r>
              <a:rPr sz="682" spc="34" dirty="0">
                <a:latin typeface="Times New Roman"/>
                <a:cs typeface="Times New Roman"/>
              </a:rPr>
              <a:t>the </a:t>
            </a:r>
            <a:r>
              <a:rPr sz="682" spc="17" dirty="0">
                <a:latin typeface="Times New Roman"/>
                <a:cs typeface="Times New Roman"/>
              </a:rPr>
              <a:t>fraction </a:t>
            </a:r>
            <a:r>
              <a:rPr sz="682" spc="20" dirty="0">
                <a:latin typeface="Times New Roman"/>
                <a:cs typeface="Times New Roman"/>
              </a:rPr>
              <a:t>(</a:t>
            </a:r>
            <a:r>
              <a:rPr sz="682" spc="20" dirty="0">
                <a:latin typeface="DejaVu Serif"/>
                <a:cs typeface="DejaVu Serif"/>
              </a:rPr>
              <a:t>x</a:t>
            </a:r>
            <a:r>
              <a:rPr sz="716" spc="30" baseline="27777" dirty="0">
                <a:latin typeface="DejaVu Serif"/>
                <a:cs typeface="DejaVu Serif"/>
              </a:rPr>
              <a:t>n </a:t>
            </a:r>
            <a:r>
              <a:rPr sz="682" spc="-44" dirty="0">
                <a:latin typeface="DejaVu Sans"/>
                <a:cs typeface="DejaVu Sans"/>
              </a:rPr>
              <a:t>− </a:t>
            </a:r>
            <a:r>
              <a:rPr sz="682" spc="31" dirty="0">
                <a:latin typeface="DejaVu Serif"/>
                <a:cs typeface="DejaVu Serif"/>
              </a:rPr>
              <a:t>a</a:t>
            </a:r>
            <a:r>
              <a:rPr sz="716" spc="46" baseline="27777" dirty="0">
                <a:latin typeface="DejaVu Serif"/>
                <a:cs typeface="DejaVu Serif"/>
              </a:rPr>
              <a:t>n</a:t>
            </a:r>
            <a:r>
              <a:rPr sz="682" spc="31" dirty="0">
                <a:latin typeface="Times New Roman"/>
                <a:cs typeface="Times New Roman"/>
              </a:rPr>
              <a:t>)</a:t>
            </a:r>
            <a:r>
              <a:rPr sz="682" spc="31" dirty="0">
                <a:latin typeface="DejaVu Serif"/>
                <a:cs typeface="DejaVu Serif"/>
              </a:rPr>
              <a:t>/</a:t>
            </a:r>
            <a:r>
              <a:rPr sz="682" spc="31" dirty="0">
                <a:latin typeface="Times New Roman"/>
                <a:cs typeface="Times New Roman"/>
              </a:rPr>
              <a:t>(</a:t>
            </a:r>
            <a:r>
              <a:rPr sz="682" spc="31" dirty="0">
                <a:latin typeface="DejaVu Serif"/>
                <a:cs typeface="DejaVu Serif"/>
              </a:rPr>
              <a:t>x </a:t>
            </a:r>
            <a:r>
              <a:rPr sz="682" spc="-44" dirty="0">
                <a:latin typeface="DejaVu Sans"/>
                <a:cs typeface="DejaVu Sans"/>
              </a:rPr>
              <a:t>− </a:t>
            </a:r>
            <a:r>
              <a:rPr sz="682" dirty="0">
                <a:latin typeface="DejaVu Serif"/>
                <a:cs typeface="DejaVu Serif"/>
              </a:rPr>
              <a:t>a</a:t>
            </a:r>
            <a:r>
              <a:rPr sz="682" dirty="0">
                <a:latin typeface="Times New Roman"/>
                <a:cs typeface="Times New Roman"/>
              </a:rPr>
              <a:t>). </a:t>
            </a:r>
            <a:r>
              <a:rPr sz="682" spc="14" dirty="0">
                <a:latin typeface="Times New Roman"/>
                <a:cs typeface="Times New Roman"/>
              </a:rPr>
              <a:t>For </a:t>
            </a:r>
            <a:r>
              <a:rPr sz="682" spc="-34" dirty="0">
                <a:latin typeface="DejaVu Serif"/>
                <a:cs typeface="DejaVu Serif"/>
              </a:rPr>
              <a:t>n </a:t>
            </a:r>
            <a:r>
              <a:rPr sz="682" spc="143" dirty="0">
                <a:latin typeface="Times New Roman"/>
                <a:cs typeface="Times New Roman"/>
              </a:rPr>
              <a:t>= </a:t>
            </a:r>
            <a:r>
              <a:rPr sz="682" spc="-3" dirty="0">
                <a:latin typeface="Times New Roman"/>
                <a:cs typeface="Times New Roman"/>
              </a:rPr>
              <a:t>2 </a:t>
            </a:r>
            <a:r>
              <a:rPr sz="682" spc="-14" dirty="0">
                <a:latin typeface="Times New Roman"/>
                <a:cs typeface="Times New Roman"/>
              </a:rPr>
              <a:t>we</a:t>
            </a:r>
            <a:r>
              <a:rPr sz="682" spc="102" dirty="0">
                <a:latin typeface="Times New Roman"/>
                <a:cs typeface="Times New Roman"/>
              </a:rPr>
              <a:t> </a:t>
            </a:r>
            <a:r>
              <a:rPr sz="682" spc="10" dirty="0">
                <a:latin typeface="Times New Roman"/>
                <a:cs typeface="Times New Roman"/>
              </a:rPr>
              <a:t>have</a:t>
            </a:r>
            <a:endParaRPr sz="682">
              <a:latin typeface="Times New Roman"/>
              <a:cs typeface="Times New Roman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5778809" y="5001944"/>
            <a:ext cx="290945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82" spc="17" dirty="0">
                <a:latin typeface="DejaVu Serif"/>
                <a:cs typeface="DejaVu Serif"/>
              </a:rPr>
              <a:t>x</a:t>
            </a:r>
            <a:r>
              <a:rPr sz="716" spc="25" baseline="27777" dirty="0">
                <a:latin typeface="Times New Roman"/>
                <a:cs typeface="Times New Roman"/>
              </a:rPr>
              <a:t>2 </a:t>
            </a:r>
            <a:r>
              <a:rPr sz="682" spc="-44" dirty="0">
                <a:latin typeface="DejaVu Sans"/>
                <a:cs typeface="DejaVu Sans"/>
              </a:rPr>
              <a:t>−</a:t>
            </a:r>
            <a:r>
              <a:rPr sz="682" spc="-72" dirty="0">
                <a:latin typeface="DejaVu Sans"/>
                <a:cs typeface="DejaVu Sans"/>
              </a:rPr>
              <a:t> </a:t>
            </a:r>
            <a:r>
              <a:rPr sz="682" spc="-10" dirty="0">
                <a:latin typeface="DejaVu Serif"/>
                <a:cs typeface="DejaVu Serif"/>
              </a:rPr>
              <a:t>a</a:t>
            </a:r>
            <a:r>
              <a:rPr sz="716" spc="-15" baseline="27777" dirty="0">
                <a:latin typeface="Times New Roman"/>
                <a:cs typeface="Times New Roman"/>
              </a:rPr>
              <a:t>2</a:t>
            </a:r>
            <a:endParaRPr sz="716" baseline="27777">
              <a:latin typeface="Times New Roman"/>
              <a:cs typeface="Times New Roman"/>
            </a:endParaRPr>
          </a:p>
        </p:txBody>
      </p:sp>
      <p:sp>
        <p:nvSpPr>
          <p:cNvPr id="43" name="object 43"/>
          <p:cNvSpPr/>
          <p:nvPr/>
        </p:nvSpPr>
        <p:spPr>
          <a:xfrm>
            <a:off x="5787468" y="5133672"/>
            <a:ext cx="277957" cy="0"/>
          </a:xfrm>
          <a:custGeom>
            <a:avLst/>
            <a:gdLst/>
            <a:ahLst/>
            <a:cxnLst/>
            <a:rect l="l" t="t" r="r" b="b"/>
            <a:pathLst>
              <a:path w="407670">
                <a:moveTo>
                  <a:pt x="0" y="0"/>
                </a:moveTo>
                <a:lnTo>
                  <a:pt x="407352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44" name="object 44"/>
          <p:cNvSpPr txBox="1"/>
          <p:nvPr/>
        </p:nvSpPr>
        <p:spPr>
          <a:xfrm>
            <a:off x="5817506" y="5119483"/>
            <a:ext cx="217776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82" dirty="0">
                <a:latin typeface="DejaVu Serif"/>
                <a:cs typeface="DejaVu Serif"/>
              </a:rPr>
              <a:t>x</a:t>
            </a:r>
            <a:r>
              <a:rPr sz="682" spc="-143" dirty="0">
                <a:latin typeface="DejaVu Serif"/>
                <a:cs typeface="DejaVu Serif"/>
              </a:rPr>
              <a:t> </a:t>
            </a:r>
            <a:r>
              <a:rPr sz="682" spc="-44" dirty="0">
                <a:latin typeface="DejaVu Sans"/>
                <a:cs typeface="DejaVu Sans"/>
              </a:rPr>
              <a:t>− </a:t>
            </a:r>
            <a:r>
              <a:rPr sz="682" spc="-51" dirty="0">
                <a:latin typeface="DejaVu Serif"/>
                <a:cs typeface="DejaVu Serif"/>
              </a:rPr>
              <a:t>a</a:t>
            </a:r>
            <a:endParaRPr sz="682">
              <a:latin typeface="DejaVu Serif"/>
              <a:cs typeface="DejaVu Serif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6090866" y="5060306"/>
            <a:ext cx="332942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82" spc="143" dirty="0">
                <a:latin typeface="Times New Roman"/>
                <a:cs typeface="Times New Roman"/>
              </a:rPr>
              <a:t>=</a:t>
            </a:r>
            <a:r>
              <a:rPr sz="682" spc="-3" dirty="0">
                <a:latin typeface="Times New Roman"/>
                <a:cs typeface="Times New Roman"/>
              </a:rPr>
              <a:t> </a:t>
            </a:r>
            <a:r>
              <a:rPr sz="682" dirty="0">
                <a:latin typeface="DejaVu Serif"/>
                <a:cs typeface="DejaVu Serif"/>
              </a:rPr>
              <a:t>x</a:t>
            </a:r>
            <a:r>
              <a:rPr sz="682" spc="-85" dirty="0">
                <a:latin typeface="DejaVu Serif"/>
                <a:cs typeface="DejaVu Serif"/>
              </a:rPr>
              <a:t> </a:t>
            </a:r>
            <a:r>
              <a:rPr sz="682" spc="143" dirty="0">
                <a:latin typeface="Times New Roman"/>
                <a:cs typeface="Times New Roman"/>
              </a:rPr>
              <a:t>+</a:t>
            </a:r>
            <a:r>
              <a:rPr sz="682" spc="-34" dirty="0">
                <a:latin typeface="Times New Roman"/>
                <a:cs typeface="Times New Roman"/>
              </a:rPr>
              <a:t> </a:t>
            </a:r>
            <a:r>
              <a:rPr sz="682" spc="-41" dirty="0">
                <a:latin typeface="DejaVu Serif"/>
                <a:cs typeface="DejaVu Serif"/>
              </a:rPr>
              <a:t>a.</a:t>
            </a:r>
            <a:endParaRPr sz="682">
              <a:latin typeface="DejaVu Serif"/>
              <a:cs typeface="DejaVu Serif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4061114" y="5250322"/>
            <a:ext cx="2205470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82" spc="14" dirty="0">
                <a:latin typeface="Times New Roman"/>
                <a:cs typeface="Times New Roman"/>
              </a:rPr>
              <a:t>For </a:t>
            </a:r>
            <a:r>
              <a:rPr sz="682" spc="-34" dirty="0">
                <a:latin typeface="DejaVu Serif"/>
                <a:cs typeface="DejaVu Serif"/>
              </a:rPr>
              <a:t>n </a:t>
            </a:r>
            <a:r>
              <a:rPr sz="682" spc="143" dirty="0">
                <a:latin typeface="Times New Roman"/>
                <a:cs typeface="Times New Roman"/>
              </a:rPr>
              <a:t>=</a:t>
            </a:r>
            <a:r>
              <a:rPr sz="682" spc="-102" dirty="0">
                <a:latin typeface="Times New Roman"/>
                <a:cs typeface="Times New Roman"/>
              </a:rPr>
              <a:t> </a:t>
            </a:r>
            <a:r>
              <a:rPr sz="682" spc="-17" dirty="0">
                <a:latin typeface="Times New Roman"/>
                <a:cs typeface="Times New Roman"/>
              </a:rPr>
              <a:t>1</a:t>
            </a:r>
            <a:r>
              <a:rPr sz="682" spc="-17" dirty="0">
                <a:latin typeface="DejaVu Serif"/>
                <a:cs typeface="DejaVu Serif"/>
              </a:rPr>
              <a:t>, </a:t>
            </a:r>
            <a:r>
              <a:rPr sz="682" spc="-17" dirty="0">
                <a:latin typeface="Times New Roman"/>
                <a:cs typeface="Times New Roman"/>
              </a:rPr>
              <a:t>2</a:t>
            </a:r>
            <a:r>
              <a:rPr sz="682" spc="-17" dirty="0">
                <a:latin typeface="DejaVu Serif"/>
                <a:cs typeface="DejaVu Serif"/>
              </a:rPr>
              <a:t>, </a:t>
            </a:r>
            <a:r>
              <a:rPr sz="682" spc="-17" dirty="0">
                <a:latin typeface="Times New Roman"/>
                <a:cs typeface="Times New Roman"/>
              </a:rPr>
              <a:t>3</a:t>
            </a:r>
            <a:r>
              <a:rPr sz="682" spc="-17" dirty="0">
                <a:latin typeface="DejaVu Serif"/>
                <a:cs typeface="DejaVu Serif"/>
              </a:rPr>
              <a:t>, </a:t>
            </a:r>
            <a:r>
              <a:rPr sz="682" spc="-31" dirty="0">
                <a:latin typeface="DejaVu Serif"/>
                <a:cs typeface="DejaVu Serif"/>
              </a:rPr>
              <a:t>. . . </a:t>
            </a:r>
            <a:r>
              <a:rPr sz="682" spc="34" dirty="0">
                <a:latin typeface="Times New Roman"/>
                <a:cs typeface="Times New Roman"/>
              </a:rPr>
              <a:t>the </a:t>
            </a:r>
            <a:r>
              <a:rPr sz="682" spc="14" dirty="0">
                <a:latin typeface="Times New Roman"/>
                <a:cs typeface="Times New Roman"/>
              </a:rPr>
              <a:t>geometric </a:t>
            </a:r>
            <a:r>
              <a:rPr sz="682" spc="24" dirty="0">
                <a:latin typeface="Times New Roman"/>
                <a:cs typeface="Times New Roman"/>
              </a:rPr>
              <a:t>sum </a:t>
            </a:r>
            <a:r>
              <a:rPr sz="682" spc="14" dirty="0">
                <a:latin typeface="Times New Roman"/>
                <a:cs typeface="Times New Roman"/>
              </a:rPr>
              <a:t>formula tells </a:t>
            </a:r>
            <a:r>
              <a:rPr sz="682" spc="17" dirty="0">
                <a:latin typeface="Times New Roman"/>
                <a:cs typeface="Times New Roman"/>
              </a:rPr>
              <a:t>us </a:t>
            </a:r>
            <a:r>
              <a:rPr sz="682" spc="55" dirty="0">
                <a:latin typeface="Times New Roman"/>
                <a:cs typeface="Times New Roman"/>
              </a:rPr>
              <a:t>that</a:t>
            </a:r>
            <a:endParaRPr sz="682">
              <a:latin typeface="Times New Roman"/>
              <a:cs typeface="Times New Roman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4061114" y="5446502"/>
            <a:ext cx="171017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82" spc="17" dirty="0">
                <a:latin typeface="Times New Roman"/>
                <a:cs typeface="Times New Roman"/>
              </a:rPr>
              <a:t>(19)</a:t>
            </a:r>
            <a:endParaRPr sz="682">
              <a:latin typeface="Times New Roman"/>
              <a:cs typeface="Times New Roman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5009491" y="5388140"/>
            <a:ext cx="307398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82" spc="14" dirty="0">
                <a:latin typeface="DejaVu Serif"/>
                <a:cs typeface="DejaVu Serif"/>
              </a:rPr>
              <a:t>x</a:t>
            </a:r>
            <a:r>
              <a:rPr sz="716" spc="20" baseline="27777" dirty="0">
                <a:latin typeface="DejaVu Serif"/>
                <a:cs typeface="DejaVu Serif"/>
              </a:rPr>
              <a:t>n </a:t>
            </a:r>
            <a:r>
              <a:rPr sz="682" spc="-44" dirty="0">
                <a:latin typeface="DejaVu Sans"/>
                <a:cs typeface="DejaVu Sans"/>
              </a:rPr>
              <a:t>−</a:t>
            </a:r>
            <a:r>
              <a:rPr sz="682" spc="-102" dirty="0">
                <a:latin typeface="DejaVu Sans"/>
                <a:cs typeface="DejaVu Sans"/>
              </a:rPr>
              <a:t> </a:t>
            </a:r>
            <a:r>
              <a:rPr sz="682" spc="-10" dirty="0">
                <a:latin typeface="DejaVu Serif"/>
                <a:cs typeface="DejaVu Serif"/>
              </a:rPr>
              <a:t>a</a:t>
            </a:r>
            <a:r>
              <a:rPr sz="716" spc="-15" baseline="27777" dirty="0">
                <a:latin typeface="DejaVu Serif"/>
                <a:cs typeface="DejaVu Serif"/>
              </a:rPr>
              <a:t>n</a:t>
            </a:r>
            <a:endParaRPr sz="716" baseline="27777">
              <a:latin typeface="DejaVu Serif"/>
              <a:cs typeface="DejaVu Serif"/>
            </a:endParaRPr>
          </a:p>
        </p:txBody>
      </p:sp>
      <p:sp>
        <p:nvSpPr>
          <p:cNvPr id="49" name="object 49"/>
          <p:cNvSpPr/>
          <p:nvPr/>
        </p:nvSpPr>
        <p:spPr>
          <a:xfrm>
            <a:off x="5018151" y="5519858"/>
            <a:ext cx="294409" cy="0"/>
          </a:xfrm>
          <a:custGeom>
            <a:avLst/>
            <a:gdLst/>
            <a:ahLst/>
            <a:cxnLst/>
            <a:rect l="l" t="t" r="r" b="b"/>
            <a:pathLst>
              <a:path w="431800">
                <a:moveTo>
                  <a:pt x="0" y="0"/>
                </a:moveTo>
                <a:lnTo>
                  <a:pt x="431584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50" name="object 50"/>
          <p:cNvSpPr txBox="1"/>
          <p:nvPr/>
        </p:nvSpPr>
        <p:spPr>
          <a:xfrm>
            <a:off x="5056450" y="5505669"/>
            <a:ext cx="217776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82" dirty="0">
                <a:latin typeface="DejaVu Serif"/>
                <a:cs typeface="DejaVu Serif"/>
              </a:rPr>
              <a:t>x</a:t>
            </a:r>
            <a:r>
              <a:rPr sz="682" spc="-143" dirty="0">
                <a:latin typeface="DejaVu Serif"/>
                <a:cs typeface="DejaVu Serif"/>
              </a:rPr>
              <a:t> </a:t>
            </a:r>
            <a:r>
              <a:rPr sz="682" spc="-44" dirty="0">
                <a:latin typeface="DejaVu Sans"/>
                <a:cs typeface="DejaVu Sans"/>
              </a:rPr>
              <a:t>− </a:t>
            </a:r>
            <a:r>
              <a:rPr sz="682" spc="-51" dirty="0">
                <a:latin typeface="DejaVu Serif"/>
                <a:cs typeface="DejaVu Serif"/>
              </a:rPr>
              <a:t>a</a:t>
            </a:r>
            <a:endParaRPr sz="682">
              <a:latin typeface="DejaVu Serif"/>
              <a:cs typeface="DejaVu Serif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5338061" y="5446502"/>
            <a:ext cx="1854777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82" spc="143" dirty="0">
                <a:latin typeface="Times New Roman"/>
                <a:cs typeface="Times New Roman"/>
              </a:rPr>
              <a:t>=</a:t>
            </a:r>
            <a:r>
              <a:rPr sz="682" spc="14" dirty="0">
                <a:latin typeface="Times New Roman"/>
                <a:cs typeface="Times New Roman"/>
              </a:rPr>
              <a:t> </a:t>
            </a:r>
            <a:r>
              <a:rPr sz="682" spc="20" dirty="0">
                <a:latin typeface="DejaVu Serif"/>
                <a:cs typeface="DejaVu Serif"/>
              </a:rPr>
              <a:t>x</a:t>
            </a:r>
            <a:r>
              <a:rPr sz="716" spc="30" baseline="31746" dirty="0">
                <a:latin typeface="DejaVu Serif"/>
                <a:cs typeface="DejaVu Serif"/>
              </a:rPr>
              <a:t>n</a:t>
            </a:r>
            <a:r>
              <a:rPr sz="716" spc="30" baseline="31746" dirty="0">
                <a:latin typeface="DejaVu Sans"/>
                <a:cs typeface="DejaVu Sans"/>
              </a:rPr>
              <a:t>−</a:t>
            </a:r>
            <a:r>
              <a:rPr sz="716" spc="30" baseline="31746" dirty="0">
                <a:latin typeface="Times New Roman"/>
                <a:cs typeface="Times New Roman"/>
              </a:rPr>
              <a:t>1</a:t>
            </a:r>
            <a:r>
              <a:rPr sz="716" spc="92" baseline="31746" dirty="0">
                <a:latin typeface="Times New Roman"/>
                <a:cs typeface="Times New Roman"/>
              </a:rPr>
              <a:t> </a:t>
            </a:r>
            <a:r>
              <a:rPr sz="682" spc="143" dirty="0">
                <a:latin typeface="Times New Roman"/>
                <a:cs typeface="Times New Roman"/>
              </a:rPr>
              <a:t>+</a:t>
            </a:r>
            <a:r>
              <a:rPr sz="682" spc="-24" dirty="0">
                <a:latin typeface="Times New Roman"/>
                <a:cs typeface="Times New Roman"/>
              </a:rPr>
              <a:t> </a:t>
            </a:r>
            <a:r>
              <a:rPr sz="682" spc="14" dirty="0">
                <a:latin typeface="DejaVu Serif"/>
                <a:cs typeface="DejaVu Serif"/>
              </a:rPr>
              <a:t>x</a:t>
            </a:r>
            <a:r>
              <a:rPr sz="716" spc="20" baseline="31746" dirty="0">
                <a:latin typeface="DejaVu Serif"/>
                <a:cs typeface="DejaVu Serif"/>
              </a:rPr>
              <a:t>n</a:t>
            </a:r>
            <a:r>
              <a:rPr sz="716" spc="20" baseline="31746" dirty="0">
                <a:latin typeface="DejaVu Sans"/>
                <a:cs typeface="DejaVu Sans"/>
              </a:rPr>
              <a:t>−</a:t>
            </a:r>
            <a:r>
              <a:rPr sz="716" spc="20" baseline="31746" dirty="0">
                <a:latin typeface="Times New Roman"/>
                <a:cs typeface="Times New Roman"/>
              </a:rPr>
              <a:t>2</a:t>
            </a:r>
            <a:r>
              <a:rPr sz="682" spc="14" dirty="0">
                <a:latin typeface="DejaVu Serif"/>
                <a:cs typeface="DejaVu Serif"/>
              </a:rPr>
              <a:t>a</a:t>
            </a:r>
            <a:r>
              <a:rPr sz="682" spc="-68" dirty="0">
                <a:latin typeface="DejaVu Serif"/>
                <a:cs typeface="DejaVu Serif"/>
              </a:rPr>
              <a:t> </a:t>
            </a:r>
            <a:r>
              <a:rPr sz="682" spc="143" dirty="0">
                <a:latin typeface="Times New Roman"/>
                <a:cs typeface="Times New Roman"/>
              </a:rPr>
              <a:t>+</a:t>
            </a:r>
            <a:r>
              <a:rPr sz="682" spc="-24" dirty="0">
                <a:latin typeface="Times New Roman"/>
                <a:cs typeface="Times New Roman"/>
              </a:rPr>
              <a:t> </a:t>
            </a:r>
            <a:r>
              <a:rPr sz="682" spc="17" dirty="0">
                <a:latin typeface="DejaVu Serif"/>
                <a:cs typeface="DejaVu Serif"/>
              </a:rPr>
              <a:t>x</a:t>
            </a:r>
            <a:r>
              <a:rPr sz="716" spc="25" baseline="31746" dirty="0">
                <a:latin typeface="DejaVu Serif"/>
                <a:cs typeface="DejaVu Serif"/>
              </a:rPr>
              <a:t>n</a:t>
            </a:r>
            <a:r>
              <a:rPr sz="716" spc="25" baseline="31746" dirty="0">
                <a:latin typeface="DejaVu Sans"/>
                <a:cs typeface="DejaVu Sans"/>
              </a:rPr>
              <a:t>−</a:t>
            </a:r>
            <a:r>
              <a:rPr sz="716" spc="25" baseline="31746" dirty="0">
                <a:latin typeface="Times New Roman"/>
                <a:cs typeface="Times New Roman"/>
              </a:rPr>
              <a:t>3</a:t>
            </a:r>
            <a:r>
              <a:rPr sz="682" spc="17" dirty="0">
                <a:latin typeface="DejaVu Serif"/>
                <a:cs typeface="DejaVu Serif"/>
              </a:rPr>
              <a:t>a</a:t>
            </a:r>
            <a:r>
              <a:rPr sz="716" spc="25" baseline="31746" dirty="0">
                <a:latin typeface="Times New Roman"/>
                <a:cs typeface="Times New Roman"/>
              </a:rPr>
              <a:t>2</a:t>
            </a:r>
            <a:r>
              <a:rPr sz="716" spc="92" baseline="31746" dirty="0">
                <a:latin typeface="Times New Roman"/>
                <a:cs typeface="Times New Roman"/>
              </a:rPr>
              <a:t> </a:t>
            </a:r>
            <a:r>
              <a:rPr sz="682" spc="143" dirty="0">
                <a:latin typeface="Times New Roman"/>
                <a:cs typeface="Times New Roman"/>
              </a:rPr>
              <a:t>+</a:t>
            </a:r>
            <a:r>
              <a:rPr sz="682" spc="-24" dirty="0">
                <a:latin typeface="Times New Roman"/>
                <a:cs typeface="Times New Roman"/>
              </a:rPr>
              <a:t> </a:t>
            </a:r>
            <a:r>
              <a:rPr sz="682" spc="-31" dirty="0">
                <a:latin typeface="DejaVu Sans"/>
                <a:cs typeface="DejaVu Sans"/>
              </a:rPr>
              <a:t>·</a:t>
            </a:r>
            <a:r>
              <a:rPr sz="682" spc="-106" dirty="0">
                <a:latin typeface="DejaVu Sans"/>
                <a:cs typeface="DejaVu Sans"/>
              </a:rPr>
              <a:t> </a:t>
            </a:r>
            <a:r>
              <a:rPr sz="682" spc="-31" dirty="0">
                <a:latin typeface="DejaVu Sans"/>
                <a:cs typeface="DejaVu Sans"/>
              </a:rPr>
              <a:t>·</a:t>
            </a:r>
            <a:r>
              <a:rPr sz="682" spc="-109" dirty="0">
                <a:latin typeface="DejaVu Sans"/>
                <a:cs typeface="DejaVu Sans"/>
              </a:rPr>
              <a:t> </a:t>
            </a:r>
            <a:r>
              <a:rPr sz="682" spc="-31" dirty="0">
                <a:latin typeface="DejaVu Sans"/>
                <a:cs typeface="DejaVu Sans"/>
              </a:rPr>
              <a:t>·</a:t>
            </a:r>
            <a:r>
              <a:rPr sz="682" spc="-68" dirty="0">
                <a:latin typeface="DejaVu Sans"/>
                <a:cs typeface="DejaVu Sans"/>
              </a:rPr>
              <a:t> </a:t>
            </a:r>
            <a:r>
              <a:rPr sz="682" spc="143" dirty="0">
                <a:latin typeface="Times New Roman"/>
                <a:cs typeface="Times New Roman"/>
              </a:rPr>
              <a:t>+</a:t>
            </a:r>
            <a:r>
              <a:rPr sz="682" spc="-24" dirty="0">
                <a:latin typeface="Times New Roman"/>
                <a:cs typeface="Times New Roman"/>
              </a:rPr>
              <a:t> </a:t>
            </a:r>
            <a:r>
              <a:rPr sz="682" spc="7" dirty="0">
                <a:latin typeface="DejaVu Serif"/>
                <a:cs typeface="DejaVu Serif"/>
              </a:rPr>
              <a:t>xa</a:t>
            </a:r>
            <a:r>
              <a:rPr sz="716" spc="10" baseline="31746" dirty="0">
                <a:latin typeface="DejaVu Serif"/>
                <a:cs typeface="DejaVu Serif"/>
              </a:rPr>
              <a:t>n</a:t>
            </a:r>
            <a:r>
              <a:rPr sz="716" spc="10" baseline="31746" dirty="0">
                <a:latin typeface="DejaVu Sans"/>
                <a:cs typeface="DejaVu Sans"/>
              </a:rPr>
              <a:t>−</a:t>
            </a:r>
            <a:r>
              <a:rPr sz="716" spc="10" baseline="31746" dirty="0">
                <a:latin typeface="Times New Roman"/>
                <a:cs typeface="Times New Roman"/>
              </a:rPr>
              <a:t>2</a:t>
            </a:r>
            <a:r>
              <a:rPr sz="716" spc="92" baseline="31746" dirty="0">
                <a:latin typeface="Times New Roman"/>
                <a:cs typeface="Times New Roman"/>
              </a:rPr>
              <a:t> </a:t>
            </a:r>
            <a:r>
              <a:rPr sz="682" spc="143" dirty="0">
                <a:latin typeface="Times New Roman"/>
                <a:cs typeface="Times New Roman"/>
              </a:rPr>
              <a:t>+</a:t>
            </a:r>
            <a:r>
              <a:rPr sz="682" spc="-20" dirty="0">
                <a:latin typeface="Times New Roman"/>
                <a:cs typeface="Times New Roman"/>
              </a:rPr>
              <a:t> </a:t>
            </a:r>
            <a:r>
              <a:rPr sz="682" spc="7" dirty="0">
                <a:latin typeface="DejaVu Serif"/>
                <a:cs typeface="DejaVu Serif"/>
              </a:rPr>
              <a:t>a</a:t>
            </a:r>
            <a:r>
              <a:rPr sz="716" spc="10" baseline="31746" dirty="0">
                <a:latin typeface="DejaVu Serif"/>
                <a:cs typeface="DejaVu Serif"/>
              </a:rPr>
              <a:t>n</a:t>
            </a:r>
            <a:r>
              <a:rPr sz="716" spc="10" baseline="31746" dirty="0">
                <a:latin typeface="DejaVu Sans"/>
                <a:cs typeface="DejaVu Sans"/>
              </a:rPr>
              <a:t>−</a:t>
            </a:r>
            <a:r>
              <a:rPr sz="716" spc="10" baseline="31746" dirty="0">
                <a:latin typeface="Times New Roman"/>
                <a:cs typeface="Times New Roman"/>
              </a:rPr>
              <a:t>1</a:t>
            </a:r>
            <a:r>
              <a:rPr sz="682" spc="7" dirty="0">
                <a:latin typeface="DejaVu Serif"/>
                <a:cs typeface="DejaVu Serif"/>
              </a:rPr>
              <a:t>.</a:t>
            </a:r>
            <a:endParaRPr sz="682">
              <a:latin typeface="DejaVu Serif"/>
              <a:cs typeface="DejaVu Serif"/>
            </a:endParaRPr>
          </a:p>
        </p:txBody>
      </p:sp>
      <p:sp>
        <p:nvSpPr>
          <p:cNvPr id="52" name="object 52"/>
          <p:cNvSpPr/>
          <p:nvPr/>
        </p:nvSpPr>
        <p:spPr>
          <a:xfrm>
            <a:off x="4069773" y="5715900"/>
            <a:ext cx="517814" cy="0"/>
          </a:xfrm>
          <a:custGeom>
            <a:avLst/>
            <a:gdLst/>
            <a:ahLst/>
            <a:cxnLst/>
            <a:rect l="l" t="t" r="r" b="b"/>
            <a:pathLst>
              <a:path w="759460">
                <a:moveTo>
                  <a:pt x="0" y="0"/>
                </a:moveTo>
                <a:lnTo>
                  <a:pt x="759155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53" name="object 53"/>
          <p:cNvSpPr txBox="1"/>
          <p:nvPr/>
        </p:nvSpPr>
        <p:spPr>
          <a:xfrm>
            <a:off x="4061114" y="5742787"/>
            <a:ext cx="4071938" cy="350516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163652">
              <a:spcBef>
                <a:spcPts val="65"/>
              </a:spcBef>
            </a:pPr>
            <a:r>
              <a:rPr sz="716" spc="71" baseline="23809" dirty="0">
                <a:latin typeface="Times New Roman"/>
                <a:cs typeface="Times New Roman"/>
              </a:rPr>
              <a:t>1</a:t>
            </a:r>
            <a:r>
              <a:rPr sz="545" spc="48" dirty="0">
                <a:latin typeface="Times New Roman"/>
                <a:cs typeface="Times New Roman"/>
              </a:rPr>
              <a:t>But</a:t>
            </a:r>
            <a:r>
              <a:rPr sz="545" spc="55" dirty="0">
                <a:latin typeface="Times New Roman"/>
                <a:cs typeface="Times New Roman"/>
              </a:rPr>
              <a:t> </a:t>
            </a:r>
            <a:r>
              <a:rPr sz="545" dirty="0">
                <a:latin typeface="Times New Roman"/>
                <a:cs typeface="Times New Roman"/>
              </a:rPr>
              <a:t>if</a:t>
            </a:r>
            <a:r>
              <a:rPr sz="545" spc="55" dirty="0">
                <a:latin typeface="Times New Roman"/>
                <a:cs typeface="Times New Roman"/>
              </a:rPr>
              <a:t> </a:t>
            </a:r>
            <a:r>
              <a:rPr sz="545" spc="24" dirty="0">
                <a:latin typeface="Times New Roman"/>
                <a:cs typeface="Times New Roman"/>
              </a:rPr>
              <a:t>you</a:t>
            </a:r>
            <a:r>
              <a:rPr sz="545" spc="55" dirty="0">
                <a:latin typeface="Times New Roman"/>
                <a:cs typeface="Times New Roman"/>
              </a:rPr>
              <a:t> </a:t>
            </a:r>
            <a:r>
              <a:rPr sz="545" spc="37" dirty="0">
                <a:latin typeface="Times New Roman"/>
                <a:cs typeface="Times New Roman"/>
              </a:rPr>
              <a:t>want</a:t>
            </a:r>
            <a:r>
              <a:rPr sz="545" spc="55" dirty="0">
                <a:latin typeface="Times New Roman"/>
                <a:cs typeface="Times New Roman"/>
              </a:rPr>
              <a:t> </a:t>
            </a:r>
            <a:r>
              <a:rPr sz="545" spc="44" dirty="0">
                <a:latin typeface="Times New Roman"/>
                <a:cs typeface="Times New Roman"/>
              </a:rPr>
              <a:t>to</a:t>
            </a:r>
            <a:r>
              <a:rPr sz="545" spc="55" dirty="0">
                <a:latin typeface="Times New Roman"/>
                <a:cs typeface="Times New Roman"/>
              </a:rPr>
              <a:t> </a:t>
            </a:r>
            <a:r>
              <a:rPr sz="545" spc="37" dirty="0">
                <a:latin typeface="Times New Roman"/>
                <a:cs typeface="Times New Roman"/>
              </a:rPr>
              <a:t>read</a:t>
            </a:r>
            <a:r>
              <a:rPr sz="545" spc="55" dirty="0">
                <a:latin typeface="Times New Roman"/>
                <a:cs typeface="Times New Roman"/>
              </a:rPr>
              <a:t> </a:t>
            </a:r>
            <a:r>
              <a:rPr sz="545" spc="31" dirty="0">
                <a:latin typeface="Times New Roman"/>
                <a:cs typeface="Times New Roman"/>
              </a:rPr>
              <a:t>more</a:t>
            </a:r>
            <a:r>
              <a:rPr sz="545" spc="55" dirty="0">
                <a:latin typeface="Times New Roman"/>
                <a:cs typeface="Times New Roman"/>
              </a:rPr>
              <a:t> </a:t>
            </a:r>
            <a:r>
              <a:rPr sz="545" spc="31" dirty="0">
                <a:latin typeface="Times New Roman"/>
                <a:cs typeface="Times New Roman"/>
              </a:rPr>
              <a:t>on</a:t>
            </a:r>
            <a:r>
              <a:rPr sz="545" spc="55" dirty="0">
                <a:latin typeface="Times New Roman"/>
                <a:cs typeface="Times New Roman"/>
              </a:rPr>
              <a:t> </a:t>
            </a:r>
            <a:r>
              <a:rPr sz="545" spc="34" dirty="0">
                <a:latin typeface="Times New Roman"/>
                <a:cs typeface="Times New Roman"/>
              </a:rPr>
              <a:t>this</a:t>
            </a:r>
            <a:r>
              <a:rPr sz="545" spc="55" dirty="0">
                <a:latin typeface="Times New Roman"/>
                <a:cs typeface="Times New Roman"/>
              </a:rPr>
              <a:t> </a:t>
            </a:r>
            <a:r>
              <a:rPr sz="545" spc="24" dirty="0">
                <a:latin typeface="Times New Roman"/>
                <a:cs typeface="Times New Roman"/>
              </a:rPr>
              <a:t>you</a:t>
            </a:r>
            <a:r>
              <a:rPr sz="545" spc="55" dirty="0">
                <a:latin typeface="Times New Roman"/>
                <a:cs typeface="Times New Roman"/>
              </a:rPr>
              <a:t> </a:t>
            </a:r>
            <a:r>
              <a:rPr sz="545" spc="27" dirty="0">
                <a:latin typeface="Times New Roman"/>
                <a:cs typeface="Times New Roman"/>
              </a:rPr>
              <a:t>should</a:t>
            </a:r>
            <a:r>
              <a:rPr sz="545" spc="58" dirty="0">
                <a:latin typeface="Times New Roman"/>
                <a:cs typeface="Times New Roman"/>
              </a:rPr>
              <a:t> </a:t>
            </a:r>
            <a:r>
              <a:rPr sz="545" spc="14" dirty="0">
                <a:latin typeface="Times New Roman"/>
                <a:cs typeface="Times New Roman"/>
              </a:rPr>
              <a:t>see</a:t>
            </a:r>
            <a:r>
              <a:rPr sz="545" spc="55" dirty="0">
                <a:latin typeface="Times New Roman"/>
                <a:cs typeface="Times New Roman"/>
              </a:rPr>
              <a:t> </a:t>
            </a:r>
            <a:r>
              <a:rPr sz="545" spc="17" dirty="0">
                <a:latin typeface="Times New Roman"/>
                <a:cs typeface="Times New Roman"/>
              </a:rPr>
              <a:t>Keisler’s</a:t>
            </a:r>
            <a:r>
              <a:rPr sz="545" spc="55" dirty="0">
                <a:latin typeface="Times New Roman"/>
                <a:cs typeface="Times New Roman"/>
              </a:rPr>
              <a:t> </a:t>
            </a:r>
            <a:r>
              <a:rPr sz="545" spc="24" dirty="0">
                <a:latin typeface="Times New Roman"/>
                <a:cs typeface="Times New Roman"/>
              </a:rPr>
              <a:t>calculus</a:t>
            </a:r>
            <a:r>
              <a:rPr sz="545" spc="55" dirty="0">
                <a:latin typeface="Times New Roman"/>
                <a:cs typeface="Times New Roman"/>
              </a:rPr>
              <a:t> </a:t>
            </a:r>
            <a:r>
              <a:rPr sz="545" spc="48" dirty="0">
                <a:latin typeface="Times New Roman"/>
                <a:cs typeface="Times New Roman"/>
              </a:rPr>
              <a:t>text</a:t>
            </a:r>
            <a:r>
              <a:rPr sz="545" spc="55" dirty="0">
                <a:latin typeface="Times New Roman"/>
                <a:cs typeface="Times New Roman"/>
              </a:rPr>
              <a:t> </a:t>
            </a:r>
            <a:r>
              <a:rPr sz="545" spc="58" dirty="0">
                <a:latin typeface="Times New Roman"/>
                <a:cs typeface="Times New Roman"/>
              </a:rPr>
              <a:t>at</a:t>
            </a:r>
            <a:endParaRPr sz="545">
              <a:latin typeface="Times New Roman"/>
              <a:cs typeface="Times New Roman"/>
            </a:endParaRPr>
          </a:p>
          <a:p>
            <a:pPr marL="1246442">
              <a:spcBef>
                <a:spcPts val="24"/>
              </a:spcBef>
            </a:pPr>
            <a:r>
              <a:rPr sz="545" spc="58" dirty="0">
                <a:solidFill>
                  <a:srgbClr val="007F00"/>
                </a:solidFill>
                <a:latin typeface="Times New Roman"/>
                <a:cs typeface="Times New Roman"/>
                <a:hlinkClick r:id="rId3"/>
              </a:rPr>
              <a:t>http://www.math.wisc.edu/</a:t>
            </a:r>
            <a:r>
              <a:rPr sz="818" spc="87" baseline="-10416" dirty="0">
                <a:solidFill>
                  <a:srgbClr val="007F00"/>
                </a:solidFill>
                <a:latin typeface="Times New Roman"/>
                <a:cs typeface="Times New Roman"/>
                <a:hlinkClick r:id="rId3"/>
              </a:rPr>
              <a:t>~</a:t>
            </a:r>
            <a:r>
              <a:rPr sz="545" spc="58" dirty="0">
                <a:solidFill>
                  <a:srgbClr val="007F00"/>
                </a:solidFill>
                <a:latin typeface="Times New Roman"/>
                <a:cs typeface="Times New Roman"/>
                <a:hlinkClick r:id="rId3"/>
              </a:rPr>
              <a:t>keisler/calc.html</a:t>
            </a:r>
            <a:endParaRPr sz="545">
              <a:latin typeface="Times New Roman"/>
              <a:cs typeface="Times New Roman"/>
            </a:endParaRPr>
          </a:p>
          <a:p>
            <a:pPr marL="8659" marR="3464">
              <a:lnSpc>
                <a:spcPct val="103800"/>
              </a:lnSpc>
            </a:pPr>
            <a:r>
              <a:rPr sz="545" spc="24" dirty="0">
                <a:latin typeface="Times New Roman"/>
                <a:cs typeface="Times New Roman"/>
              </a:rPr>
              <a:t>I would </a:t>
            </a:r>
            <a:r>
              <a:rPr sz="545" spc="44" dirty="0">
                <a:latin typeface="Times New Roman"/>
                <a:cs typeface="Times New Roman"/>
              </a:rPr>
              <a:t>not </a:t>
            </a:r>
            <a:r>
              <a:rPr sz="545" spc="34" dirty="0">
                <a:latin typeface="Times New Roman"/>
                <a:cs typeface="Times New Roman"/>
              </a:rPr>
              <a:t>recommend </a:t>
            </a:r>
            <a:r>
              <a:rPr sz="545" spc="27" dirty="0">
                <a:latin typeface="Times New Roman"/>
                <a:cs typeface="Times New Roman"/>
              </a:rPr>
              <a:t>using </a:t>
            </a:r>
            <a:r>
              <a:rPr sz="545" spc="17" dirty="0">
                <a:latin typeface="Times New Roman"/>
                <a:cs typeface="Times New Roman"/>
              </a:rPr>
              <a:t>Keisler’s </a:t>
            </a:r>
            <a:r>
              <a:rPr sz="545" spc="48" dirty="0">
                <a:latin typeface="Times New Roman"/>
                <a:cs typeface="Times New Roman"/>
              </a:rPr>
              <a:t>text and </a:t>
            </a:r>
            <a:r>
              <a:rPr sz="545" spc="34" dirty="0">
                <a:latin typeface="Times New Roman"/>
                <a:cs typeface="Times New Roman"/>
              </a:rPr>
              <a:t>this </a:t>
            </a:r>
            <a:r>
              <a:rPr sz="545" spc="48" dirty="0">
                <a:latin typeface="Times New Roman"/>
                <a:cs typeface="Times New Roman"/>
              </a:rPr>
              <a:t>text </a:t>
            </a:r>
            <a:r>
              <a:rPr sz="545" spc="58" dirty="0">
                <a:latin typeface="Times New Roman"/>
                <a:cs typeface="Times New Roman"/>
              </a:rPr>
              <a:t>at </a:t>
            </a:r>
            <a:r>
              <a:rPr sz="545" spc="44" dirty="0">
                <a:latin typeface="Times New Roman"/>
                <a:cs typeface="Times New Roman"/>
              </a:rPr>
              <a:t>the </a:t>
            </a:r>
            <a:r>
              <a:rPr sz="545" spc="34" dirty="0">
                <a:latin typeface="Times New Roman"/>
                <a:cs typeface="Times New Roman"/>
              </a:rPr>
              <a:t>same time, </a:t>
            </a:r>
            <a:r>
              <a:rPr sz="545" spc="55" dirty="0">
                <a:latin typeface="Times New Roman"/>
                <a:cs typeface="Times New Roman"/>
              </a:rPr>
              <a:t>but </a:t>
            </a:r>
            <a:r>
              <a:rPr sz="545" dirty="0">
                <a:latin typeface="Times New Roman"/>
                <a:cs typeface="Times New Roman"/>
              </a:rPr>
              <a:t>if </a:t>
            </a:r>
            <a:r>
              <a:rPr sz="545" spc="27" dirty="0">
                <a:latin typeface="Times New Roman"/>
                <a:cs typeface="Times New Roman"/>
              </a:rPr>
              <a:t>you </a:t>
            </a:r>
            <a:r>
              <a:rPr sz="545" spc="10" dirty="0">
                <a:latin typeface="Times New Roman"/>
                <a:cs typeface="Times New Roman"/>
              </a:rPr>
              <a:t>like </a:t>
            </a:r>
            <a:r>
              <a:rPr sz="545" spc="55" dirty="0">
                <a:latin typeface="Times New Roman"/>
                <a:cs typeface="Times New Roman"/>
              </a:rPr>
              <a:t>math </a:t>
            </a:r>
            <a:r>
              <a:rPr sz="545" spc="27" dirty="0">
                <a:latin typeface="Times New Roman"/>
                <a:cs typeface="Times New Roman"/>
              </a:rPr>
              <a:t>you </a:t>
            </a:r>
            <a:r>
              <a:rPr sz="545" spc="31" dirty="0">
                <a:latin typeface="Times New Roman"/>
                <a:cs typeface="Times New Roman"/>
              </a:rPr>
              <a:t>should </a:t>
            </a:r>
            <a:r>
              <a:rPr sz="545" spc="37" dirty="0">
                <a:latin typeface="Times New Roman"/>
                <a:cs typeface="Times New Roman"/>
              </a:rPr>
              <a:t>remember </a:t>
            </a:r>
            <a:r>
              <a:rPr sz="545" spc="61" dirty="0">
                <a:latin typeface="Times New Roman"/>
                <a:cs typeface="Times New Roman"/>
              </a:rPr>
              <a:t>that </a:t>
            </a:r>
            <a:r>
              <a:rPr sz="545" spc="41" dirty="0">
                <a:latin typeface="Times New Roman"/>
                <a:cs typeface="Times New Roman"/>
              </a:rPr>
              <a:t>it  </a:t>
            </a:r>
            <a:r>
              <a:rPr sz="545" spc="24" dirty="0">
                <a:latin typeface="Times New Roman"/>
                <a:cs typeface="Times New Roman"/>
              </a:rPr>
              <a:t>exists, </a:t>
            </a:r>
            <a:r>
              <a:rPr sz="545" spc="44" dirty="0">
                <a:latin typeface="Times New Roman"/>
                <a:cs typeface="Times New Roman"/>
              </a:rPr>
              <a:t>and </a:t>
            </a:r>
            <a:r>
              <a:rPr sz="545" spc="20" dirty="0">
                <a:latin typeface="Times New Roman"/>
                <a:cs typeface="Times New Roman"/>
              </a:rPr>
              <a:t>look </a:t>
            </a:r>
            <a:r>
              <a:rPr sz="545" spc="58" dirty="0">
                <a:latin typeface="Times New Roman"/>
                <a:cs typeface="Times New Roman"/>
              </a:rPr>
              <a:t>at </a:t>
            </a:r>
            <a:r>
              <a:rPr sz="545" spc="37" dirty="0">
                <a:latin typeface="Times New Roman"/>
                <a:cs typeface="Times New Roman"/>
              </a:rPr>
              <a:t>it </a:t>
            </a:r>
            <a:r>
              <a:rPr sz="545" spc="34" dirty="0">
                <a:latin typeface="Times New Roman"/>
                <a:cs typeface="Times New Roman"/>
              </a:rPr>
              <a:t>(later, </a:t>
            </a:r>
            <a:r>
              <a:rPr sz="545" spc="10" dirty="0">
                <a:latin typeface="Times New Roman"/>
                <a:cs typeface="Times New Roman"/>
              </a:rPr>
              <a:t>say, </a:t>
            </a:r>
            <a:r>
              <a:rPr sz="545" spc="34" dirty="0">
                <a:latin typeface="Times New Roman"/>
                <a:cs typeface="Times New Roman"/>
              </a:rPr>
              <a:t>after </a:t>
            </a:r>
            <a:r>
              <a:rPr sz="545" spc="24" dirty="0">
                <a:latin typeface="Times New Roman"/>
                <a:cs typeface="Times New Roman"/>
              </a:rPr>
              <a:t>you </a:t>
            </a:r>
            <a:r>
              <a:rPr sz="545" spc="31" dirty="0">
                <a:latin typeface="Times New Roman"/>
                <a:cs typeface="Times New Roman"/>
              </a:rPr>
              <a:t>pass</a:t>
            </a:r>
            <a:r>
              <a:rPr sz="545" spc="112" dirty="0">
                <a:latin typeface="Times New Roman"/>
                <a:cs typeface="Times New Roman"/>
              </a:rPr>
              <a:t> </a:t>
            </a:r>
            <a:r>
              <a:rPr sz="545" spc="20" dirty="0">
                <a:latin typeface="Times New Roman"/>
                <a:cs typeface="Times New Roman"/>
              </a:rPr>
              <a:t>221.)</a:t>
            </a:r>
            <a:endParaRPr sz="545">
              <a:latin typeface="Times New Roman"/>
              <a:cs typeface="Times New Roman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6052956" y="6180596"/>
            <a:ext cx="86157" cy="641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8659">
              <a:lnSpc>
                <a:spcPts val="522"/>
              </a:lnSpc>
            </a:pPr>
            <a:r>
              <a:rPr sz="477" spc="31" dirty="0">
                <a:latin typeface="Times New Roman"/>
                <a:cs typeface="Times New Roman"/>
              </a:rPr>
              <a:t>42</a:t>
            </a:r>
            <a:endParaRPr sz="477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5040512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061114" y="614799"/>
            <a:ext cx="4069340" cy="218236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 marR="3464">
              <a:spcBef>
                <a:spcPts val="65"/>
              </a:spcBef>
            </a:pPr>
            <a:r>
              <a:rPr sz="682" spc="-7" dirty="0">
                <a:latin typeface="Times New Roman"/>
                <a:cs typeface="Times New Roman"/>
              </a:rPr>
              <a:t>If </a:t>
            </a:r>
            <a:r>
              <a:rPr sz="682" dirty="0">
                <a:latin typeface="Times New Roman"/>
                <a:cs typeface="Times New Roman"/>
              </a:rPr>
              <a:t>you </a:t>
            </a:r>
            <a:r>
              <a:rPr sz="682" spc="14" dirty="0">
                <a:latin typeface="Times New Roman"/>
                <a:cs typeface="Times New Roman"/>
              </a:rPr>
              <a:t>don’t remember </a:t>
            </a:r>
            <a:r>
              <a:rPr sz="682" spc="27" dirty="0">
                <a:latin typeface="Times New Roman"/>
                <a:cs typeface="Times New Roman"/>
              </a:rPr>
              <a:t>the </a:t>
            </a:r>
            <a:r>
              <a:rPr sz="682" spc="7" dirty="0">
                <a:latin typeface="Times New Roman"/>
                <a:cs typeface="Times New Roman"/>
              </a:rPr>
              <a:t>geometric </a:t>
            </a:r>
            <a:r>
              <a:rPr sz="682" spc="14" dirty="0">
                <a:latin typeface="Times New Roman"/>
                <a:cs typeface="Times New Roman"/>
              </a:rPr>
              <a:t>sum </a:t>
            </a:r>
            <a:r>
              <a:rPr sz="682" spc="7" dirty="0">
                <a:latin typeface="Times New Roman"/>
                <a:cs typeface="Times New Roman"/>
              </a:rPr>
              <a:t>formula, </a:t>
            </a:r>
            <a:r>
              <a:rPr sz="682" spc="27" dirty="0">
                <a:latin typeface="Times New Roman"/>
                <a:cs typeface="Times New Roman"/>
              </a:rPr>
              <a:t>then </a:t>
            </a:r>
            <a:r>
              <a:rPr sz="682" dirty="0">
                <a:latin typeface="Times New Roman"/>
                <a:cs typeface="Times New Roman"/>
              </a:rPr>
              <a:t>you </a:t>
            </a:r>
            <a:r>
              <a:rPr sz="682" spc="7" dirty="0">
                <a:latin typeface="Times New Roman"/>
                <a:cs typeface="Times New Roman"/>
              </a:rPr>
              <a:t>could </a:t>
            </a:r>
            <a:r>
              <a:rPr sz="682" spc="3" dirty="0">
                <a:latin typeface="Times New Roman"/>
                <a:cs typeface="Times New Roman"/>
              </a:rPr>
              <a:t>also </a:t>
            </a:r>
            <a:r>
              <a:rPr sz="682" spc="24" dirty="0">
                <a:latin typeface="Times New Roman"/>
                <a:cs typeface="Times New Roman"/>
              </a:rPr>
              <a:t>just </a:t>
            </a:r>
            <a:r>
              <a:rPr sz="682" spc="-3" dirty="0">
                <a:latin typeface="Times New Roman"/>
                <a:cs typeface="Times New Roman"/>
              </a:rPr>
              <a:t>verify </a:t>
            </a:r>
            <a:r>
              <a:rPr sz="682" spc="10" dirty="0">
                <a:latin typeface="Times New Roman"/>
                <a:cs typeface="Times New Roman"/>
              </a:rPr>
              <a:t>(</a:t>
            </a:r>
            <a:r>
              <a:rPr sz="682" spc="10" dirty="0">
                <a:solidFill>
                  <a:srgbClr val="0000FF"/>
                </a:solidFill>
                <a:latin typeface="Times New Roman"/>
                <a:cs typeface="Times New Roman"/>
                <a:hlinkClick r:id="rId2" action="ppaction://hlinksldjump"/>
              </a:rPr>
              <a:t>19</a:t>
            </a:r>
            <a:r>
              <a:rPr sz="682" spc="10" dirty="0">
                <a:latin typeface="Times New Roman"/>
                <a:cs typeface="Times New Roman"/>
              </a:rPr>
              <a:t>) </a:t>
            </a:r>
            <a:r>
              <a:rPr sz="682" spc="7" dirty="0">
                <a:latin typeface="Times New Roman"/>
                <a:cs typeface="Times New Roman"/>
              </a:rPr>
              <a:t>by </a:t>
            </a:r>
            <a:r>
              <a:rPr sz="682" spc="3" dirty="0">
                <a:latin typeface="Times New Roman"/>
                <a:cs typeface="Times New Roman"/>
              </a:rPr>
              <a:t>carefully </a:t>
            </a:r>
            <a:r>
              <a:rPr sz="682" spc="10" dirty="0">
                <a:latin typeface="Times New Roman"/>
                <a:cs typeface="Times New Roman"/>
              </a:rPr>
              <a:t>multiplying  </a:t>
            </a:r>
            <a:r>
              <a:rPr sz="682" spc="37" dirty="0">
                <a:latin typeface="Times New Roman"/>
                <a:cs typeface="Times New Roman"/>
              </a:rPr>
              <a:t>both </a:t>
            </a:r>
            <a:r>
              <a:rPr sz="682" spc="7" dirty="0">
                <a:latin typeface="Times New Roman"/>
                <a:cs typeface="Times New Roman"/>
              </a:rPr>
              <a:t>sides </a:t>
            </a:r>
            <a:r>
              <a:rPr sz="682" spc="24" dirty="0">
                <a:latin typeface="Times New Roman"/>
                <a:cs typeface="Times New Roman"/>
              </a:rPr>
              <a:t>with </a:t>
            </a:r>
            <a:r>
              <a:rPr sz="682" dirty="0">
                <a:latin typeface="DejaVu Serif"/>
                <a:cs typeface="DejaVu Serif"/>
              </a:rPr>
              <a:t>x </a:t>
            </a:r>
            <a:r>
              <a:rPr sz="682" spc="-44" dirty="0">
                <a:latin typeface="DejaVu Sans"/>
                <a:cs typeface="DejaVu Sans"/>
              </a:rPr>
              <a:t>− </a:t>
            </a:r>
            <a:r>
              <a:rPr sz="682" spc="-17" dirty="0">
                <a:latin typeface="DejaVu Serif"/>
                <a:cs typeface="DejaVu Serif"/>
              </a:rPr>
              <a:t>a</a:t>
            </a:r>
            <a:r>
              <a:rPr sz="682" spc="-17" dirty="0">
                <a:latin typeface="Times New Roman"/>
                <a:cs typeface="Times New Roman"/>
              </a:rPr>
              <a:t>. </a:t>
            </a:r>
            <a:r>
              <a:rPr sz="682" spc="14" dirty="0">
                <a:latin typeface="Times New Roman"/>
                <a:cs typeface="Times New Roman"/>
              </a:rPr>
              <a:t>For </a:t>
            </a:r>
            <a:r>
              <a:rPr sz="682" spc="20" dirty="0">
                <a:latin typeface="Times New Roman"/>
                <a:cs typeface="Times New Roman"/>
              </a:rPr>
              <a:t>instance, </a:t>
            </a:r>
            <a:r>
              <a:rPr sz="682" spc="17" dirty="0">
                <a:latin typeface="Times New Roman"/>
                <a:cs typeface="Times New Roman"/>
              </a:rPr>
              <a:t>when </a:t>
            </a:r>
            <a:r>
              <a:rPr sz="682" spc="-34" dirty="0">
                <a:latin typeface="DejaVu Serif"/>
                <a:cs typeface="DejaVu Serif"/>
              </a:rPr>
              <a:t>n </a:t>
            </a:r>
            <a:r>
              <a:rPr sz="682" spc="143" dirty="0">
                <a:latin typeface="Times New Roman"/>
                <a:cs typeface="Times New Roman"/>
              </a:rPr>
              <a:t>= </a:t>
            </a:r>
            <a:r>
              <a:rPr sz="682" spc="-3" dirty="0">
                <a:latin typeface="Times New Roman"/>
                <a:cs typeface="Times New Roman"/>
              </a:rPr>
              <a:t>3 </a:t>
            </a:r>
            <a:r>
              <a:rPr sz="682" spc="10" dirty="0">
                <a:latin typeface="Times New Roman"/>
                <a:cs typeface="Times New Roman"/>
              </a:rPr>
              <a:t>you </a:t>
            </a:r>
            <a:r>
              <a:rPr sz="682" spc="7" dirty="0">
                <a:latin typeface="Times New Roman"/>
                <a:cs typeface="Times New Roman"/>
              </a:rPr>
              <a:t>would</a:t>
            </a:r>
            <a:r>
              <a:rPr sz="682" spc="-20" dirty="0">
                <a:latin typeface="Times New Roman"/>
                <a:cs typeface="Times New Roman"/>
              </a:rPr>
              <a:t> </a:t>
            </a:r>
            <a:r>
              <a:rPr sz="682" spc="24" dirty="0">
                <a:latin typeface="Times New Roman"/>
                <a:cs typeface="Times New Roman"/>
              </a:rPr>
              <a:t>get</a:t>
            </a:r>
            <a:endParaRPr sz="682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216379" y="832289"/>
            <a:ext cx="101311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1023" baseline="-19444" dirty="0">
                <a:latin typeface="DejaVu Serif"/>
                <a:cs typeface="DejaVu Serif"/>
              </a:rPr>
              <a:t>x</a:t>
            </a:r>
            <a:r>
              <a:rPr sz="477" spc="31" dirty="0">
                <a:latin typeface="Times New Roman"/>
                <a:cs typeface="Times New Roman"/>
              </a:rPr>
              <a:t>3</a:t>
            </a:r>
            <a:endParaRPr sz="477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024221" y="1094821"/>
            <a:ext cx="2143991" cy="0"/>
          </a:xfrm>
          <a:custGeom>
            <a:avLst/>
            <a:gdLst/>
            <a:ahLst/>
            <a:cxnLst/>
            <a:rect l="l" t="t" r="r" b="b"/>
            <a:pathLst>
              <a:path w="3144520">
                <a:moveTo>
                  <a:pt x="0" y="0"/>
                </a:moveTo>
                <a:lnTo>
                  <a:pt x="3143897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5" name="object 5"/>
          <p:cNvSpPr txBox="1"/>
          <p:nvPr/>
        </p:nvSpPr>
        <p:spPr>
          <a:xfrm>
            <a:off x="5058693" y="863592"/>
            <a:ext cx="1088881" cy="344104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217770" algn="ctr">
              <a:lnSpc>
                <a:spcPts val="818"/>
              </a:lnSpc>
              <a:spcBef>
                <a:spcPts val="65"/>
              </a:spcBef>
            </a:pPr>
            <a:r>
              <a:rPr sz="682" dirty="0">
                <a:latin typeface="DejaVu Serif"/>
                <a:cs typeface="DejaVu Serif"/>
              </a:rPr>
              <a:t>x </a:t>
            </a:r>
            <a:r>
              <a:rPr sz="682" spc="-44" dirty="0">
                <a:latin typeface="DejaVu Sans"/>
                <a:cs typeface="DejaVu Sans"/>
              </a:rPr>
              <a:t>× </a:t>
            </a:r>
            <a:r>
              <a:rPr sz="682" spc="24" dirty="0">
                <a:latin typeface="Times New Roman"/>
                <a:cs typeface="Times New Roman"/>
              </a:rPr>
              <a:t>(</a:t>
            </a:r>
            <a:r>
              <a:rPr sz="682" spc="24" dirty="0">
                <a:latin typeface="DejaVu Serif"/>
                <a:cs typeface="DejaVu Serif"/>
              </a:rPr>
              <a:t>x</a:t>
            </a:r>
            <a:r>
              <a:rPr sz="716" spc="35" baseline="27777" dirty="0">
                <a:latin typeface="Times New Roman"/>
                <a:cs typeface="Times New Roman"/>
              </a:rPr>
              <a:t>2 </a:t>
            </a:r>
            <a:r>
              <a:rPr sz="682" spc="143" dirty="0">
                <a:latin typeface="Times New Roman"/>
                <a:cs typeface="Times New Roman"/>
              </a:rPr>
              <a:t>+ </a:t>
            </a:r>
            <a:r>
              <a:rPr sz="682" spc="-24" dirty="0">
                <a:latin typeface="DejaVu Serif"/>
                <a:cs typeface="DejaVu Serif"/>
              </a:rPr>
              <a:t>xa </a:t>
            </a:r>
            <a:r>
              <a:rPr sz="682" spc="143" dirty="0">
                <a:latin typeface="Times New Roman"/>
                <a:cs typeface="Times New Roman"/>
              </a:rPr>
              <a:t>+ </a:t>
            </a:r>
            <a:r>
              <a:rPr sz="682" spc="17" dirty="0">
                <a:latin typeface="DejaVu Serif"/>
                <a:cs typeface="DejaVu Serif"/>
              </a:rPr>
              <a:t>a</a:t>
            </a:r>
            <a:r>
              <a:rPr sz="716" spc="25" baseline="27777" dirty="0">
                <a:latin typeface="Times New Roman"/>
                <a:cs typeface="Times New Roman"/>
              </a:rPr>
              <a:t>2</a:t>
            </a:r>
            <a:r>
              <a:rPr sz="682" spc="17" dirty="0">
                <a:latin typeface="Times New Roman"/>
                <a:cs typeface="Times New Roman"/>
              </a:rPr>
              <a:t>)</a:t>
            </a:r>
            <a:r>
              <a:rPr sz="682" spc="27" dirty="0">
                <a:latin typeface="Times New Roman"/>
                <a:cs typeface="Times New Roman"/>
              </a:rPr>
              <a:t> </a:t>
            </a:r>
            <a:r>
              <a:rPr sz="682" spc="143" dirty="0">
                <a:latin typeface="Times New Roman"/>
                <a:cs typeface="Times New Roman"/>
              </a:rPr>
              <a:t>=</a:t>
            </a:r>
            <a:endParaRPr sz="682">
              <a:latin typeface="Times New Roman"/>
              <a:cs typeface="Times New Roman"/>
            </a:endParaRPr>
          </a:p>
          <a:p>
            <a:pPr marL="154561" algn="ctr">
              <a:lnSpc>
                <a:spcPts val="818"/>
              </a:lnSpc>
            </a:pPr>
            <a:r>
              <a:rPr sz="682" spc="-48" dirty="0">
                <a:latin typeface="DejaVu Sans"/>
                <a:cs typeface="DejaVu Sans"/>
              </a:rPr>
              <a:t>−</a:t>
            </a:r>
            <a:r>
              <a:rPr sz="682" spc="-48" dirty="0">
                <a:latin typeface="DejaVu Serif"/>
                <a:cs typeface="DejaVu Serif"/>
              </a:rPr>
              <a:t>a </a:t>
            </a:r>
            <a:r>
              <a:rPr sz="682" spc="-44" dirty="0">
                <a:latin typeface="DejaVu Sans"/>
                <a:cs typeface="DejaVu Sans"/>
              </a:rPr>
              <a:t>× </a:t>
            </a:r>
            <a:r>
              <a:rPr sz="682" spc="24" dirty="0">
                <a:latin typeface="Times New Roman"/>
                <a:cs typeface="Times New Roman"/>
              </a:rPr>
              <a:t>(</a:t>
            </a:r>
            <a:r>
              <a:rPr sz="682" spc="24" dirty="0">
                <a:latin typeface="DejaVu Serif"/>
                <a:cs typeface="DejaVu Serif"/>
              </a:rPr>
              <a:t>x</a:t>
            </a:r>
            <a:r>
              <a:rPr sz="716" spc="35" baseline="27777" dirty="0">
                <a:latin typeface="Times New Roman"/>
                <a:cs typeface="Times New Roman"/>
              </a:rPr>
              <a:t>2 </a:t>
            </a:r>
            <a:r>
              <a:rPr sz="682" spc="143" dirty="0">
                <a:latin typeface="Times New Roman"/>
                <a:cs typeface="Times New Roman"/>
              </a:rPr>
              <a:t>+ </a:t>
            </a:r>
            <a:r>
              <a:rPr sz="682" spc="-24" dirty="0">
                <a:latin typeface="DejaVu Serif"/>
                <a:cs typeface="DejaVu Serif"/>
              </a:rPr>
              <a:t>xa </a:t>
            </a:r>
            <a:r>
              <a:rPr sz="682" spc="143" dirty="0">
                <a:latin typeface="Times New Roman"/>
                <a:cs typeface="Times New Roman"/>
              </a:rPr>
              <a:t>+ </a:t>
            </a:r>
            <a:r>
              <a:rPr sz="682" spc="17" dirty="0">
                <a:latin typeface="DejaVu Serif"/>
                <a:cs typeface="DejaVu Serif"/>
              </a:rPr>
              <a:t>a</a:t>
            </a:r>
            <a:r>
              <a:rPr sz="716" spc="25" baseline="27777" dirty="0">
                <a:latin typeface="Times New Roman"/>
                <a:cs typeface="Times New Roman"/>
              </a:rPr>
              <a:t>2</a:t>
            </a:r>
            <a:r>
              <a:rPr sz="682" spc="17" dirty="0">
                <a:latin typeface="Times New Roman"/>
                <a:cs typeface="Times New Roman"/>
              </a:rPr>
              <a:t>)</a:t>
            </a:r>
            <a:r>
              <a:rPr sz="682" spc="75" dirty="0">
                <a:latin typeface="Times New Roman"/>
                <a:cs typeface="Times New Roman"/>
              </a:rPr>
              <a:t> </a:t>
            </a:r>
            <a:r>
              <a:rPr sz="682" spc="143" dirty="0">
                <a:latin typeface="Times New Roman"/>
                <a:cs typeface="Times New Roman"/>
              </a:rPr>
              <a:t>=</a:t>
            </a:r>
            <a:endParaRPr sz="682">
              <a:latin typeface="Times New Roman"/>
              <a:cs typeface="Times New Roman"/>
            </a:endParaRPr>
          </a:p>
          <a:p>
            <a:pPr marL="8659">
              <a:spcBef>
                <a:spcPts val="205"/>
              </a:spcBef>
            </a:pPr>
            <a:r>
              <a:rPr sz="682" spc="17" dirty="0">
                <a:latin typeface="Times New Roman"/>
                <a:cs typeface="Times New Roman"/>
              </a:rPr>
              <a:t>(</a:t>
            </a:r>
            <a:r>
              <a:rPr sz="682" spc="17" dirty="0">
                <a:latin typeface="DejaVu Serif"/>
                <a:cs typeface="DejaVu Serif"/>
              </a:rPr>
              <a:t>x</a:t>
            </a:r>
            <a:r>
              <a:rPr sz="682" spc="-75" dirty="0">
                <a:latin typeface="DejaVu Serif"/>
                <a:cs typeface="DejaVu Serif"/>
              </a:rPr>
              <a:t> </a:t>
            </a:r>
            <a:r>
              <a:rPr sz="682" spc="-44" dirty="0">
                <a:latin typeface="DejaVu Sans"/>
                <a:cs typeface="DejaVu Sans"/>
              </a:rPr>
              <a:t>−</a:t>
            </a:r>
            <a:r>
              <a:rPr sz="682" spc="-72" dirty="0">
                <a:latin typeface="DejaVu Sans"/>
                <a:cs typeface="DejaVu Sans"/>
              </a:rPr>
              <a:t> </a:t>
            </a:r>
            <a:r>
              <a:rPr sz="682" spc="-7" dirty="0">
                <a:latin typeface="DejaVu Serif"/>
                <a:cs typeface="DejaVu Serif"/>
              </a:rPr>
              <a:t>a</a:t>
            </a:r>
            <a:r>
              <a:rPr sz="682" spc="-7" dirty="0">
                <a:latin typeface="Times New Roman"/>
                <a:cs typeface="Times New Roman"/>
              </a:rPr>
              <a:t>)</a:t>
            </a:r>
            <a:r>
              <a:rPr sz="682" spc="-24" dirty="0">
                <a:latin typeface="Times New Roman"/>
                <a:cs typeface="Times New Roman"/>
              </a:rPr>
              <a:t> </a:t>
            </a:r>
            <a:r>
              <a:rPr sz="682" spc="-44" dirty="0">
                <a:latin typeface="DejaVu Sans"/>
                <a:cs typeface="DejaVu Sans"/>
              </a:rPr>
              <a:t>×</a:t>
            </a:r>
            <a:r>
              <a:rPr sz="682" spc="-72" dirty="0">
                <a:latin typeface="DejaVu Sans"/>
                <a:cs typeface="DejaVu Sans"/>
              </a:rPr>
              <a:t> </a:t>
            </a:r>
            <a:r>
              <a:rPr sz="682" spc="24" dirty="0">
                <a:latin typeface="Times New Roman"/>
                <a:cs typeface="Times New Roman"/>
              </a:rPr>
              <a:t>(</a:t>
            </a:r>
            <a:r>
              <a:rPr sz="682" spc="24" dirty="0">
                <a:latin typeface="DejaVu Serif"/>
                <a:cs typeface="DejaVu Serif"/>
              </a:rPr>
              <a:t>x</a:t>
            </a:r>
            <a:r>
              <a:rPr sz="716" spc="35" baseline="27777" dirty="0">
                <a:latin typeface="Times New Roman"/>
                <a:cs typeface="Times New Roman"/>
              </a:rPr>
              <a:t>2</a:t>
            </a:r>
            <a:r>
              <a:rPr sz="716" spc="87" baseline="27777" dirty="0">
                <a:latin typeface="Times New Roman"/>
                <a:cs typeface="Times New Roman"/>
              </a:rPr>
              <a:t> </a:t>
            </a:r>
            <a:r>
              <a:rPr sz="682" spc="143" dirty="0">
                <a:latin typeface="Times New Roman"/>
                <a:cs typeface="Times New Roman"/>
              </a:rPr>
              <a:t>+</a:t>
            </a:r>
            <a:r>
              <a:rPr sz="682" spc="-24" dirty="0">
                <a:latin typeface="Times New Roman"/>
                <a:cs typeface="Times New Roman"/>
              </a:rPr>
              <a:t> </a:t>
            </a:r>
            <a:r>
              <a:rPr sz="682" spc="-24" dirty="0">
                <a:latin typeface="DejaVu Serif"/>
                <a:cs typeface="DejaVu Serif"/>
              </a:rPr>
              <a:t>ax</a:t>
            </a:r>
            <a:r>
              <a:rPr sz="682" spc="-72" dirty="0">
                <a:latin typeface="DejaVu Serif"/>
                <a:cs typeface="DejaVu Serif"/>
              </a:rPr>
              <a:t> </a:t>
            </a:r>
            <a:r>
              <a:rPr sz="682" spc="143" dirty="0">
                <a:latin typeface="Times New Roman"/>
                <a:cs typeface="Times New Roman"/>
              </a:rPr>
              <a:t>+</a:t>
            </a:r>
            <a:r>
              <a:rPr sz="682" spc="-24" dirty="0">
                <a:latin typeface="Times New Roman"/>
                <a:cs typeface="Times New Roman"/>
              </a:rPr>
              <a:t> </a:t>
            </a:r>
            <a:r>
              <a:rPr sz="682" spc="17" dirty="0">
                <a:latin typeface="DejaVu Serif"/>
                <a:cs typeface="DejaVu Serif"/>
              </a:rPr>
              <a:t>a</a:t>
            </a:r>
            <a:r>
              <a:rPr sz="716" spc="25" baseline="27777" dirty="0">
                <a:latin typeface="Times New Roman"/>
                <a:cs typeface="Times New Roman"/>
              </a:rPr>
              <a:t>2</a:t>
            </a:r>
            <a:r>
              <a:rPr sz="682" spc="17" dirty="0">
                <a:latin typeface="Times New Roman"/>
                <a:cs typeface="Times New Roman"/>
              </a:rPr>
              <a:t>)  </a:t>
            </a:r>
            <a:r>
              <a:rPr sz="682" spc="112" dirty="0">
                <a:latin typeface="Times New Roman"/>
                <a:cs typeface="Times New Roman"/>
              </a:rPr>
              <a:t> </a:t>
            </a:r>
            <a:r>
              <a:rPr sz="682" spc="143" dirty="0">
                <a:latin typeface="Times New Roman"/>
                <a:cs typeface="Times New Roman"/>
              </a:rPr>
              <a:t>=</a:t>
            </a:r>
            <a:endParaRPr sz="682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216379" y="1065816"/>
            <a:ext cx="101311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1023" baseline="-19444" dirty="0">
                <a:latin typeface="DejaVu Serif"/>
                <a:cs typeface="DejaVu Serif"/>
              </a:rPr>
              <a:t>x</a:t>
            </a:r>
            <a:r>
              <a:rPr sz="477" spc="31" dirty="0">
                <a:latin typeface="Times New Roman"/>
                <a:cs typeface="Times New Roman"/>
              </a:rPr>
              <a:t>3</a:t>
            </a:r>
            <a:endParaRPr sz="477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390651" y="863592"/>
            <a:ext cx="738620" cy="344104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lnSpc>
                <a:spcPts val="818"/>
              </a:lnSpc>
              <a:spcBef>
                <a:spcPts val="65"/>
              </a:spcBef>
              <a:tabLst>
                <a:tab pos="295267" algn="l"/>
              </a:tabLst>
            </a:pPr>
            <a:r>
              <a:rPr sz="682" spc="31" dirty="0">
                <a:latin typeface="Times New Roman"/>
                <a:cs typeface="Times New Roman"/>
              </a:rPr>
              <a:t>+</a:t>
            </a:r>
            <a:r>
              <a:rPr sz="682" spc="31" dirty="0">
                <a:latin typeface="DejaVu Serif"/>
                <a:cs typeface="DejaVu Serif"/>
              </a:rPr>
              <a:t>ax</a:t>
            </a:r>
            <a:r>
              <a:rPr sz="716" spc="46" baseline="27777" dirty="0">
                <a:latin typeface="Times New Roman"/>
                <a:cs typeface="Times New Roman"/>
              </a:rPr>
              <a:t>2	</a:t>
            </a:r>
            <a:r>
              <a:rPr sz="682" spc="41" dirty="0">
                <a:latin typeface="Times New Roman"/>
                <a:cs typeface="Times New Roman"/>
              </a:rPr>
              <a:t>+</a:t>
            </a:r>
            <a:r>
              <a:rPr sz="682" spc="41" dirty="0">
                <a:latin typeface="DejaVu Serif"/>
                <a:cs typeface="DejaVu Serif"/>
              </a:rPr>
              <a:t>a</a:t>
            </a:r>
            <a:r>
              <a:rPr sz="716" spc="61" baseline="27777" dirty="0">
                <a:latin typeface="Times New Roman"/>
                <a:cs typeface="Times New Roman"/>
              </a:rPr>
              <a:t>2</a:t>
            </a:r>
            <a:r>
              <a:rPr sz="682" spc="41" dirty="0">
                <a:latin typeface="DejaVu Serif"/>
                <a:cs typeface="DejaVu Serif"/>
              </a:rPr>
              <a:t>x</a:t>
            </a:r>
            <a:endParaRPr sz="682">
              <a:latin typeface="DejaVu Serif"/>
              <a:cs typeface="DejaVu Serif"/>
            </a:endParaRPr>
          </a:p>
          <a:p>
            <a:pPr marR="3464" algn="r">
              <a:lnSpc>
                <a:spcPts val="818"/>
              </a:lnSpc>
              <a:tabLst>
                <a:tab pos="286608" algn="l"/>
              </a:tabLst>
            </a:pPr>
            <a:r>
              <a:rPr sz="682" spc="-17" dirty="0">
                <a:latin typeface="DejaVu Sans"/>
                <a:cs typeface="DejaVu Sans"/>
              </a:rPr>
              <a:t>−</a:t>
            </a:r>
            <a:r>
              <a:rPr sz="682" spc="-17" dirty="0">
                <a:latin typeface="DejaVu Serif"/>
                <a:cs typeface="DejaVu Serif"/>
              </a:rPr>
              <a:t>ax</a:t>
            </a:r>
            <a:r>
              <a:rPr sz="716" spc="-25" baseline="27777" dirty="0">
                <a:latin typeface="Times New Roman"/>
                <a:cs typeface="Times New Roman"/>
              </a:rPr>
              <a:t>2	</a:t>
            </a:r>
            <a:r>
              <a:rPr sz="682" spc="-7" dirty="0">
                <a:latin typeface="DejaVu Sans"/>
                <a:cs typeface="DejaVu Sans"/>
              </a:rPr>
              <a:t>−</a:t>
            </a:r>
            <a:r>
              <a:rPr sz="682" spc="-7" dirty="0">
                <a:latin typeface="DejaVu Serif"/>
                <a:cs typeface="DejaVu Serif"/>
              </a:rPr>
              <a:t>a</a:t>
            </a:r>
            <a:r>
              <a:rPr sz="716" spc="-10" baseline="27777" dirty="0">
                <a:latin typeface="Times New Roman"/>
                <a:cs typeface="Times New Roman"/>
              </a:rPr>
              <a:t>2</a:t>
            </a:r>
            <a:r>
              <a:rPr sz="682" spc="-7" dirty="0">
                <a:latin typeface="DejaVu Serif"/>
                <a:cs typeface="DejaVu Serif"/>
              </a:rPr>
              <a:t>x </a:t>
            </a:r>
            <a:r>
              <a:rPr sz="682" spc="187" dirty="0">
                <a:latin typeface="DejaVu Serif"/>
                <a:cs typeface="DejaVu Serif"/>
              </a:rPr>
              <a:t> </a:t>
            </a:r>
            <a:r>
              <a:rPr sz="682" spc="-20" dirty="0">
                <a:latin typeface="DejaVu Sans"/>
                <a:cs typeface="DejaVu Sans"/>
              </a:rPr>
              <a:t>−</a:t>
            </a:r>
            <a:r>
              <a:rPr sz="682" spc="-20" dirty="0">
                <a:latin typeface="DejaVu Serif"/>
                <a:cs typeface="DejaVu Serif"/>
              </a:rPr>
              <a:t>a</a:t>
            </a:r>
            <a:r>
              <a:rPr sz="716" spc="-30" baseline="27777" dirty="0">
                <a:latin typeface="Times New Roman"/>
                <a:cs typeface="Times New Roman"/>
              </a:rPr>
              <a:t>3</a:t>
            </a:r>
            <a:endParaRPr sz="716" baseline="27777">
              <a:latin typeface="Times New Roman"/>
              <a:cs typeface="Times New Roman"/>
            </a:endParaRPr>
          </a:p>
          <a:p>
            <a:pPr marR="3464" algn="r">
              <a:spcBef>
                <a:spcPts val="205"/>
              </a:spcBef>
            </a:pPr>
            <a:r>
              <a:rPr sz="682" spc="-44" dirty="0">
                <a:latin typeface="DejaVu Sans"/>
                <a:cs typeface="DejaVu Sans"/>
              </a:rPr>
              <a:t>−</a:t>
            </a:r>
            <a:r>
              <a:rPr sz="682" spc="-51" dirty="0">
                <a:latin typeface="DejaVu Serif"/>
                <a:cs typeface="DejaVu Serif"/>
              </a:rPr>
              <a:t>a</a:t>
            </a:r>
            <a:r>
              <a:rPr sz="716" spc="46" baseline="27777" dirty="0">
                <a:latin typeface="Times New Roman"/>
                <a:cs typeface="Times New Roman"/>
              </a:rPr>
              <a:t>3</a:t>
            </a:r>
            <a:endParaRPr sz="716" baseline="27777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056715" y="1293810"/>
            <a:ext cx="2692977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82" spc="37" dirty="0">
                <a:latin typeface="Times New Roman"/>
                <a:cs typeface="Times New Roman"/>
              </a:rPr>
              <a:t>With </a:t>
            </a:r>
            <a:r>
              <a:rPr sz="682" spc="14" dirty="0">
                <a:latin typeface="Times New Roman"/>
                <a:cs typeface="Times New Roman"/>
              </a:rPr>
              <a:t>formula </a:t>
            </a:r>
            <a:r>
              <a:rPr sz="682" spc="17" dirty="0">
                <a:latin typeface="Times New Roman"/>
                <a:cs typeface="Times New Roman"/>
              </a:rPr>
              <a:t>(</a:t>
            </a:r>
            <a:r>
              <a:rPr sz="682" spc="17" dirty="0">
                <a:solidFill>
                  <a:srgbClr val="0000FF"/>
                </a:solidFill>
                <a:latin typeface="Times New Roman"/>
                <a:cs typeface="Times New Roman"/>
                <a:hlinkClick r:id="rId2" action="ppaction://hlinksldjump"/>
              </a:rPr>
              <a:t>19</a:t>
            </a:r>
            <a:r>
              <a:rPr sz="682" spc="17" dirty="0">
                <a:latin typeface="Times New Roman"/>
                <a:cs typeface="Times New Roman"/>
              </a:rPr>
              <a:t>) in </a:t>
            </a:r>
            <a:r>
              <a:rPr sz="682" spc="34" dirty="0">
                <a:latin typeface="Times New Roman"/>
                <a:cs typeface="Times New Roman"/>
              </a:rPr>
              <a:t>hand </a:t>
            </a:r>
            <a:r>
              <a:rPr sz="682" spc="-14" dirty="0">
                <a:latin typeface="Times New Roman"/>
                <a:cs typeface="Times New Roman"/>
              </a:rPr>
              <a:t>we </a:t>
            </a:r>
            <a:r>
              <a:rPr sz="682" spc="24" dirty="0">
                <a:latin typeface="Times New Roman"/>
                <a:cs typeface="Times New Roman"/>
              </a:rPr>
              <a:t>can </a:t>
            </a:r>
            <a:r>
              <a:rPr sz="682" spc="3" dirty="0">
                <a:latin typeface="Times New Roman"/>
                <a:cs typeface="Times New Roman"/>
              </a:rPr>
              <a:t>now </a:t>
            </a:r>
            <a:r>
              <a:rPr sz="682" spc="7" dirty="0">
                <a:latin typeface="Times New Roman"/>
                <a:cs typeface="Times New Roman"/>
              </a:rPr>
              <a:t>easily find </a:t>
            </a:r>
            <a:r>
              <a:rPr sz="682" spc="34" dirty="0">
                <a:latin typeface="Times New Roman"/>
                <a:cs typeface="Times New Roman"/>
              </a:rPr>
              <a:t>the </a:t>
            </a:r>
            <a:r>
              <a:rPr sz="682" spc="14" dirty="0">
                <a:latin typeface="Times New Roman"/>
                <a:cs typeface="Times New Roman"/>
              </a:rPr>
              <a:t>derivative </a:t>
            </a:r>
            <a:r>
              <a:rPr sz="682" spc="-14" dirty="0">
                <a:latin typeface="Times New Roman"/>
                <a:cs typeface="Times New Roman"/>
              </a:rPr>
              <a:t>of</a:t>
            </a:r>
            <a:r>
              <a:rPr sz="682" spc="55" dirty="0">
                <a:latin typeface="Times New Roman"/>
                <a:cs typeface="Times New Roman"/>
              </a:rPr>
              <a:t> </a:t>
            </a:r>
            <a:r>
              <a:rPr sz="682" spc="17" dirty="0">
                <a:latin typeface="DejaVu Serif"/>
                <a:cs typeface="DejaVu Serif"/>
              </a:rPr>
              <a:t>x</a:t>
            </a:r>
            <a:r>
              <a:rPr sz="716" spc="25" baseline="27777" dirty="0">
                <a:latin typeface="DejaVu Serif"/>
                <a:cs typeface="DejaVu Serif"/>
              </a:rPr>
              <a:t>n</a:t>
            </a:r>
            <a:r>
              <a:rPr sz="682" spc="17" dirty="0">
                <a:latin typeface="Times New Roman"/>
                <a:cs typeface="Times New Roman"/>
              </a:rPr>
              <a:t>:</a:t>
            </a:r>
            <a:endParaRPr sz="682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002928" y="1477338"/>
            <a:ext cx="37234" cy="81724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477" spc="24" dirty="0">
                <a:latin typeface="DejaVu Sans"/>
                <a:cs typeface="DejaVu Sans"/>
              </a:rPr>
              <a:t>j</a:t>
            </a:r>
            <a:endParaRPr sz="477">
              <a:latin typeface="DejaVu Sans"/>
              <a:cs typeface="DejaVu Sans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951407" y="1487080"/>
            <a:ext cx="453736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82" spc="78" dirty="0">
                <a:latin typeface="DejaVu Serif"/>
                <a:cs typeface="DejaVu Serif"/>
              </a:rPr>
              <a:t>f </a:t>
            </a:r>
            <a:r>
              <a:rPr sz="682" spc="7" dirty="0">
                <a:latin typeface="Times New Roman"/>
                <a:cs typeface="Times New Roman"/>
              </a:rPr>
              <a:t>(</a:t>
            </a:r>
            <a:r>
              <a:rPr sz="682" spc="7" dirty="0">
                <a:latin typeface="DejaVu Serif"/>
                <a:cs typeface="DejaVu Serif"/>
              </a:rPr>
              <a:t>a</a:t>
            </a:r>
            <a:r>
              <a:rPr sz="682" spc="7" dirty="0">
                <a:latin typeface="Times New Roman"/>
                <a:cs typeface="Times New Roman"/>
              </a:rPr>
              <a:t>) </a:t>
            </a:r>
            <a:r>
              <a:rPr sz="682" spc="143" dirty="0">
                <a:latin typeface="Times New Roman"/>
                <a:cs typeface="Times New Roman"/>
              </a:rPr>
              <a:t>=</a:t>
            </a:r>
            <a:r>
              <a:rPr sz="682" spc="37" dirty="0">
                <a:latin typeface="Times New Roman"/>
                <a:cs typeface="Times New Roman"/>
              </a:rPr>
              <a:t> </a:t>
            </a:r>
            <a:r>
              <a:rPr sz="682" spc="10" dirty="0">
                <a:latin typeface="Times New Roman"/>
                <a:cs typeface="Times New Roman"/>
              </a:rPr>
              <a:t>lim</a:t>
            </a:r>
            <a:endParaRPr sz="682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254856" y="1564726"/>
            <a:ext cx="162791" cy="81724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477" spc="37" dirty="0">
                <a:latin typeface="DejaVu Serif"/>
                <a:cs typeface="DejaVu Serif"/>
              </a:rPr>
              <a:t>x</a:t>
            </a:r>
            <a:r>
              <a:rPr sz="477" spc="139" dirty="0">
                <a:latin typeface="DejaVu Sans"/>
                <a:cs typeface="DejaVu Sans"/>
              </a:rPr>
              <a:t>→</a:t>
            </a:r>
            <a:r>
              <a:rPr sz="477" spc="7" dirty="0">
                <a:latin typeface="DejaVu Serif"/>
                <a:cs typeface="DejaVu Serif"/>
              </a:rPr>
              <a:t>a</a:t>
            </a:r>
            <a:endParaRPr sz="477">
              <a:latin typeface="DejaVu Serif"/>
              <a:cs typeface="DejaVu Serif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424894" y="1428718"/>
            <a:ext cx="307398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82" spc="14" dirty="0">
                <a:latin typeface="DejaVu Serif"/>
                <a:cs typeface="DejaVu Serif"/>
              </a:rPr>
              <a:t>x</a:t>
            </a:r>
            <a:r>
              <a:rPr sz="716" spc="20" baseline="27777" dirty="0">
                <a:latin typeface="DejaVu Serif"/>
                <a:cs typeface="DejaVu Serif"/>
              </a:rPr>
              <a:t>n </a:t>
            </a:r>
            <a:r>
              <a:rPr sz="682" spc="-44" dirty="0">
                <a:latin typeface="DejaVu Sans"/>
                <a:cs typeface="DejaVu Sans"/>
              </a:rPr>
              <a:t>−</a:t>
            </a:r>
            <a:r>
              <a:rPr sz="682" spc="-102" dirty="0">
                <a:latin typeface="DejaVu Sans"/>
                <a:cs typeface="DejaVu Sans"/>
              </a:rPr>
              <a:t> </a:t>
            </a:r>
            <a:r>
              <a:rPr sz="682" spc="-10" dirty="0">
                <a:latin typeface="DejaVu Serif"/>
                <a:cs typeface="DejaVu Serif"/>
              </a:rPr>
              <a:t>a</a:t>
            </a:r>
            <a:r>
              <a:rPr sz="716" spc="-15" baseline="27777" dirty="0">
                <a:latin typeface="DejaVu Serif"/>
                <a:cs typeface="DejaVu Serif"/>
              </a:rPr>
              <a:t>n</a:t>
            </a:r>
            <a:endParaRPr sz="716" baseline="27777">
              <a:latin typeface="DejaVu Serif"/>
              <a:cs typeface="DejaVu Serif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5433553" y="1560437"/>
            <a:ext cx="294409" cy="0"/>
          </a:xfrm>
          <a:custGeom>
            <a:avLst/>
            <a:gdLst/>
            <a:ahLst/>
            <a:cxnLst/>
            <a:rect l="l" t="t" r="r" b="b"/>
            <a:pathLst>
              <a:path w="431800">
                <a:moveTo>
                  <a:pt x="0" y="0"/>
                </a:moveTo>
                <a:lnTo>
                  <a:pt x="431584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4" name="object 14"/>
          <p:cNvSpPr txBox="1"/>
          <p:nvPr/>
        </p:nvSpPr>
        <p:spPr>
          <a:xfrm>
            <a:off x="5471852" y="1546257"/>
            <a:ext cx="217776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82" dirty="0">
                <a:latin typeface="DejaVu Serif"/>
                <a:cs typeface="DejaVu Serif"/>
              </a:rPr>
              <a:t>x</a:t>
            </a:r>
            <a:r>
              <a:rPr sz="682" spc="-143" dirty="0">
                <a:latin typeface="DejaVu Serif"/>
                <a:cs typeface="DejaVu Serif"/>
              </a:rPr>
              <a:t> </a:t>
            </a:r>
            <a:r>
              <a:rPr sz="682" spc="-44" dirty="0">
                <a:latin typeface="DejaVu Sans"/>
                <a:cs typeface="DejaVu Sans"/>
              </a:rPr>
              <a:t>− </a:t>
            </a:r>
            <a:r>
              <a:rPr sz="682" spc="-51" dirty="0">
                <a:latin typeface="DejaVu Serif"/>
                <a:cs typeface="DejaVu Serif"/>
              </a:rPr>
              <a:t>a</a:t>
            </a:r>
            <a:endParaRPr sz="682">
              <a:latin typeface="DejaVu Serif"/>
              <a:cs typeface="DejaVu Serif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5254847" y="1740124"/>
            <a:ext cx="162791" cy="81724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477" spc="37" dirty="0">
                <a:latin typeface="DejaVu Serif"/>
                <a:cs typeface="DejaVu Serif"/>
              </a:rPr>
              <a:t>x</a:t>
            </a:r>
            <a:r>
              <a:rPr sz="477" spc="139" dirty="0">
                <a:latin typeface="DejaVu Sans"/>
                <a:cs typeface="DejaVu Sans"/>
              </a:rPr>
              <a:t>→</a:t>
            </a:r>
            <a:r>
              <a:rPr sz="477" spc="7" dirty="0">
                <a:latin typeface="DejaVu Serif"/>
                <a:cs typeface="DejaVu Serif"/>
              </a:rPr>
              <a:t>a</a:t>
            </a:r>
            <a:endParaRPr sz="477">
              <a:latin typeface="DejaVu Serif"/>
              <a:cs typeface="DejaVu Serif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5400164" y="1592608"/>
            <a:ext cx="67974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82" spc="205" dirty="0">
                <a:latin typeface="Arial"/>
                <a:cs typeface="Arial"/>
              </a:rPr>
              <a:t>.</a:t>
            </a:r>
            <a:endParaRPr sz="682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5499796" y="1652745"/>
            <a:ext cx="1400174" cy="81724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  <a:tabLst>
                <a:tab pos="298298" algn="l"/>
                <a:tab pos="633829" algn="l"/>
                <a:tab pos="1259864" algn="l"/>
              </a:tabLst>
            </a:pPr>
            <a:r>
              <a:rPr sz="477" spc="27" dirty="0">
                <a:latin typeface="DejaVu Serif"/>
                <a:cs typeface="DejaVu Serif"/>
              </a:rPr>
              <a:t>n</a:t>
            </a:r>
            <a:r>
              <a:rPr sz="477" spc="24" dirty="0">
                <a:latin typeface="DejaVu Sans"/>
                <a:cs typeface="DejaVu Sans"/>
              </a:rPr>
              <a:t>−</a:t>
            </a:r>
            <a:r>
              <a:rPr sz="477" spc="31" dirty="0">
                <a:latin typeface="Times New Roman"/>
                <a:cs typeface="Times New Roman"/>
              </a:rPr>
              <a:t>1	</a:t>
            </a:r>
            <a:r>
              <a:rPr sz="477" spc="27" dirty="0">
                <a:latin typeface="DejaVu Serif"/>
                <a:cs typeface="DejaVu Serif"/>
              </a:rPr>
              <a:t>n</a:t>
            </a:r>
            <a:r>
              <a:rPr sz="477" spc="24" dirty="0">
                <a:latin typeface="DejaVu Sans"/>
                <a:cs typeface="DejaVu Sans"/>
              </a:rPr>
              <a:t>−</a:t>
            </a:r>
            <a:r>
              <a:rPr sz="477" spc="31" dirty="0">
                <a:latin typeface="Times New Roman"/>
                <a:cs typeface="Times New Roman"/>
              </a:rPr>
              <a:t>2	</a:t>
            </a:r>
            <a:r>
              <a:rPr sz="477" spc="27" dirty="0">
                <a:latin typeface="DejaVu Serif"/>
                <a:cs typeface="DejaVu Serif"/>
              </a:rPr>
              <a:t>n</a:t>
            </a:r>
            <a:r>
              <a:rPr sz="477" spc="24" dirty="0">
                <a:latin typeface="DejaVu Sans"/>
                <a:cs typeface="DejaVu Sans"/>
              </a:rPr>
              <a:t>−</a:t>
            </a:r>
            <a:r>
              <a:rPr sz="477" spc="31" dirty="0">
                <a:latin typeface="Times New Roman"/>
                <a:cs typeface="Times New Roman"/>
              </a:rPr>
              <a:t>3  </a:t>
            </a:r>
            <a:r>
              <a:rPr sz="477" spc="34" dirty="0">
                <a:latin typeface="Times New Roman"/>
                <a:cs typeface="Times New Roman"/>
              </a:rPr>
              <a:t> </a:t>
            </a:r>
            <a:r>
              <a:rPr sz="477" spc="31" dirty="0">
                <a:latin typeface="Times New Roman"/>
                <a:cs typeface="Times New Roman"/>
              </a:rPr>
              <a:t>2</a:t>
            </a:r>
            <a:r>
              <a:rPr sz="477" dirty="0">
                <a:latin typeface="Times New Roman"/>
                <a:cs typeface="Times New Roman"/>
              </a:rPr>
              <a:t>	</a:t>
            </a:r>
            <a:r>
              <a:rPr sz="477" spc="27" dirty="0">
                <a:latin typeface="DejaVu Serif"/>
                <a:cs typeface="DejaVu Serif"/>
              </a:rPr>
              <a:t>n</a:t>
            </a:r>
            <a:r>
              <a:rPr sz="477" spc="24" dirty="0">
                <a:latin typeface="DejaVu Sans"/>
                <a:cs typeface="DejaVu Sans"/>
              </a:rPr>
              <a:t>−</a:t>
            </a:r>
            <a:r>
              <a:rPr sz="477" spc="31" dirty="0">
                <a:latin typeface="Times New Roman"/>
                <a:cs typeface="Times New Roman"/>
              </a:rPr>
              <a:t>2</a:t>
            </a:r>
            <a:endParaRPr sz="477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5163789" y="1662488"/>
            <a:ext cx="1891578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  <a:tabLst>
                <a:tab pos="498750" algn="l"/>
                <a:tab pos="769773" algn="l"/>
                <a:tab pos="1105303" algn="l"/>
                <a:tab pos="1750389" algn="l"/>
              </a:tabLst>
            </a:pPr>
            <a:r>
              <a:rPr sz="682" spc="143" dirty="0">
                <a:latin typeface="Times New Roman"/>
                <a:cs typeface="Times New Roman"/>
              </a:rPr>
              <a:t>=</a:t>
            </a:r>
            <a:r>
              <a:rPr sz="682" spc="119" dirty="0">
                <a:latin typeface="Times New Roman"/>
                <a:cs typeface="Times New Roman"/>
              </a:rPr>
              <a:t> </a:t>
            </a:r>
            <a:r>
              <a:rPr sz="682" spc="10" dirty="0">
                <a:latin typeface="Times New Roman"/>
                <a:cs typeface="Times New Roman"/>
              </a:rPr>
              <a:t>lim </a:t>
            </a:r>
            <a:r>
              <a:rPr sz="682" spc="147" dirty="0">
                <a:latin typeface="Times New Roman"/>
                <a:cs typeface="Times New Roman"/>
              </a:rPr>
              <a:t> </a:t>
            </a:r>
            <a:r>
              <a:rPr sz="682" dirty="0">
                <a:latin typeface="DejaVu Serif"/>
                <a:cs typeface="DejaVu Serif"/>
              </a:rPr>
              <a:t>x	</a:t>
            </a:r>
            <a:r>
              <a:rPr sz="682" spc="143" dirty="0">
                <a:latin typeface="Times New Roman"/>
                <a:cs typeface="Times New Roman"/>
              </a:rPr>
              <a:t>+</a:t>
            </a:r>
            <a:r>
              <a:rPr sz="682" spc="-20" dirty="0">
                <a:latin typeface="Times New Roman"/>
                <a:cs typeface="Times New Roman"/>
              </a:rPr>
              <a:t> </a:t>
            </a:r>
            <a:r>
              <a:rPr sz="682" dirty="0">
                <a:latin typeface="DejaVu Serif"/>
                <a:cs typeface="DejaVu Serif"/>
              </a:rPr>
              <a:t>x	</a:t>
            </a:r>
            <a:r>
              <a:rPr sz="682" spc="-51" dirty="0">
                <a:latin typeface="DejaVu Serif"/>
                <a:cs typeface="DejaVu Serif"/>
              </a:rPr>
              <a:t>a</a:t>
            </a:r>
            <a:r>
              <a:rPr sz="682" spc="-68" dirty="0">
                <a:latin typeface="DejaVu Serif"/>
                <a:cs typeface="DejaVu Serif"/>
              </a:rPr>
              <a:t> </a:t>
            </a:r>
            <a:r>
              <a:rPr sz="682" spc="143" dirty="0">
                <a:latin typeface="Times New Roman"/>
                <a:cs typeface="Times New Roman"/>
              </a:rPr>
              <a:t>+</a:t>
            </a:r>
            <a:r>
              <a:rPr sz="682" spc="-17" dirty="0">
                <a:latin typeface="Times New Roman"/>
                <a:cs typeface="Times New Roman"/>
              </a:rPr>
              <a:t> </a:t>
            </a:r>
            <a:r>
              <a:rPr sz="682" dirty="0">
                <a:latin typeface="DejaVu Serif"/>
                <a:cs typeface="DejaVu Serif"/>
              </a:rPr>
              <a:t>x	</a:t>
            </a:r>
            <a:r>
              <a:rPr sz="682" spc="-51" dirty="0">
                <a:latin typeface="DejaVu Serif"/>
                <a:cs typeface="DejaVu Serif"/>
              </a:rPr>
              <a:t>a  </a:t>
            </a:r>
            <a:r>
              <a:rPr sz="682" spc="143" dirty="0">
                <a:latin typeface="Times New Roman"/>
                <a:cs typeface="Times New Roman"/>
              </a:rPr>
              <a:t>+</a:t>
            </a:r>
            <a:r>
              <a:rPr sz="682" spc="-78" dirty="0">
                <a:latin typeface="Times New Roman"/>
                <a:cs typeface="Times New Roman"/>
              </a:rPr>
              <a:t> </a:t>
            </a:r>
            <a:r>
              <a:rPr sz="682" spc="-31" dirty="0">
                <a:latin typeface="DejaVu Sans"/>
                <a:cs typeface="DejaVu Sans"/>
              </a:rPr>
              <a:t>· · · </a:t>
            </a:r>
            <a:r>
              <a:rPr sz="682" spc="143" dirty="0">
                <a:latin typeface="Times New Roman"/>
                <a:cs typeface="Times New Roman"/>
              </a:rPr>
              <a:t>+</a:t>
            </a:r>
            <a:r>
              <a:rPr sz="682" spc="-17" dirty="0">
                <a:latin typeface="Times New Roman"/>
                <a:cs typeface="Times New Roman"/>
              </a:rPr>
              <a:t> </a:t>
            </a:r>
            <a:r>
              <a:rPr sz="682" spc="-24" dirty="0">
                <a:latin typeface="DejaVu Serif"/>
                <a:cs typeface="DejaVu Serif"/>
              </a:rPr>
              <a:t>xa	</a:t>
            </a:r>
            <a:r>
              <a:rPr sz="682" spc="143" dirty="0">
                <a:latin typeface="Times New Roman"/>
                <a:cs typeface="Times New Roman"/>
              </a:rPr>
              <a:t>+</a:t>
            </a:r>
            <a:r>
              <a:rPr sz="682" spc="-65" dirty="0">
                <a:latin typeface="Times New Roman"/>
                <a:cs typeface="Times New Roman"/>
              </a:rPr>
              <a:t> </a:t>
            </a:r>
            <a:r>
              <a:rPr sz="682" spc="-51" dirty="0">
                <a:latin typeface="DejaVu Serif"/>
                <a:cs typeface="DejaVu Serif"/>
              </a:rPr>
              <a:t>a</a:t>
            </a:r>
            <a:endParaRPr sz="682">
              <a:latin typeface="DejaVu Serif"/>
              <a:cs typeface="DejaVu Serif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7037684" y="1652745"/>
            <a:ext cx="148503" cy="81724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477" spc="27" dirty="0">
                <a:latin typeface="DejaVu Serif"/>
                <a:cs typeface="DejaVu Serif"/>
              </a:rPr>
              <a:t>n</a:t>
            </a:r>
            <a:r>
              <a:rPr sz="477" spc="24" dirty="0">
                <a:latin typeface="DejaVu Sans"/>
                <a:cs typeface="DejaVu Sans"/>
              </a:rPr>
              <a:t>−</a:t>
            </a:r>
            <a:r>
              <a:rPr sz="477" spc="31" dirty="0">
                <a:latin typeface="Times New Roman"/>
                <a:cs typeface="Times New Roman"/>
              </a:rPr>
              <a:t>1</a:t>
            </a:r>
            <a:endParaRPr sz="477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7172948" y="1592608"/>
            <a:ext cx="67974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82" spc="-27" dirty="0">
                <a:latin typeface="Arial"/>
                <a:cs typeface="Arial"/>
              </a:rPr>
              <a:t>Σ</a:t>
            </a:r>
            <a:endParaRPr sz="682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4061113" y="1773820"/>
            <a:ext cx="2957080" cy="653460"/>
          </a:xfrm>
          <a:prstGeom prst="rect">
            <a:avLst/>
          </a:prstGeom>
        </p:spPr>
        <p:txBody>
          <a:bodyPr vert="horz" wrap="square" lIns="0" tIns="66242" rIns="0" bIns="0" rtlCol="0">
            <a:spAutoFit/>
          </a:bodyPr>
          <a:lstStyle/>
          <a:p>
            <a:pPr marL="1102273" algn="ctr">
              <a:spcBef>
                <a:spcPts val="522"/>
              </a:spcBef>
            </a:pPr>
            <a:r>
              <a:rPr sz="682" spc="143" dirty="0">
                <a:latin typeface="Times New Roman"/>
                <a:cs typeface="Times New Roman"/>
              </a:rPr>
              <a:t>=</a:t>
            </a:r>
            <a:r>
              <a:rPr sz="682" spc="14" dirty="0">
                <a:latin typeface="Times New Roman"/>
                <a:cs typeface="Times New Roman"/>
              </a:rPr>
              <a:t> </a:t>
            </a:r>
            <a:r>
              <a:rPr sz="682" spc="7" dirty="0">
                <a:latin typeface="DejaVu Serif"/>
                <a:cs typeface="DejaVu Serif"/>
              </a:rPr>
              <a:t>a</a:t>
            </a:r>
            <a:r>
              <a:rPr sz="716" spc="10" baseline="31746" dirty="0">
                <a:latin typeface="DejaVu Serif"/>
                <a:cs typeface="DejaVu Serif"/>
              </a:rPr>
              <a:t>n</a:t>
            </a:r>
            <a:r>
              <a:rPr sz="716" spc="10" baseline="31746" dirty="0">
                <a:latin typeface="DejaVu Sans"/>
                <a:cs typeface="DejaVu Sans"/>
              </a:rPr>
              <a:t>−</a:t>
            </a:r>
            <a:r>
              <a:rPr sz="716" spc="10" baseline="31746" dirty="0">
                <a:latin typeface="Times New Roman"/>
                <a:cs typeface="Times New Roman"/>
              </a:rPr>
              <a:t>1</a:t>
            </a:r>
            <a:r>
              <a:rPr sz="716" spc="97" baseline="31746" dirty="0">
                <a:latin typeface="Times New Roman"/>
                <a:cs typeface="Times New Roman"/>
              </a:rPr>
              <a:t> </a:t>
            </a:r>
            <a:r>
              <a:rPr sz="682" spc="143" dirty="0">
                <a:latin typeface="Times New Roman"/>
                <a:cs typeface="Times New Roman"/>
              </a:rPr>
              <a:t>+</a:t>
            </a:r>
            <a:r>
              <a:rPr sz="682" spc="-20" dirty="0">
                <a:latin typeface="Times New Roman"/>
                <a:cs typeface="Times New Roman"/>
              </a:rPr>
              <a:t> </a:t>
            </a:r>
            <a:r>
              <a:rPr sz="682" spc="3" dirty="0">
                <a:latin typeface="DejaVu Serif"/>
                <a:cs typeface="DejaVu Serif"/>
              </a:rPr>
              <a:t>a</a:t>
            </a:r>
            <a:r>
              <a:rPr sz="716" spc="5" baseline="31746" dirty="0">
                <a:latin typeface="DejaVu Serif"/>
                <a:cs typeface="DejaVu Serif"/>
              </a:rPr>
              <a:t>n</a:t>
            </a:r>
            <a:r>
              <a:rPr sz="716" spc="5" baseline="31746" dirty="0">
                <a:latin typeface="DejaVu Sans"/>
                <a:cs typeface="DejaVu Sans"/>
              </a:rPr>
              <a:t>−</a:t>
            </a:r>
            <a:r>
              <a:rPr sz="716" spc="5" baseline="31746" dirty="0">
                <a:latin typeface="Times New Roman"/>
                <a:cs typeface="Times New Roman"/>
              </a:rPr>
              <a:t>2</a:t>
            </a:r>
            <a:r>
              <a:rPr sz="682" spc="3" dirty="0">
                <a:latin typeface="DejaVu Serif"/>
                <a:cs typeface="DejaVu Serif"/>
              </a:rPr>
              <a:t>a</a:t>
            </a:r>
            <a:r>
              <a:rPr sz="682" spc="-72" dirty="0">
                <a:latin typeface="DejaVu Serif"/>
                <a:cs typeface="DejaVu Serif"/>
              </a:rPr>
              <a:t> </a:t>
            </a:r>
            <a:r>
              <a:rPr sz="682" spc="143" dirty="0">
                <a:latin typeface="Times New Roman"/>
                <a:cs typeface="Times New Roman"/>
              </a:rPr>
              <a:t>+</a:t>
            </a:r>
            <a:r>
              <a:rPr sz="682" spc="-20" dirty="0">
                <a:latin typeface="Times New Roman"/>
                <a:cs typeface="Times New Roman"/>
              </a:rPr>
              <a:t> </a:t>
            </a:r>
            <a:r>
              <a:rPr sz="682" spc="7" dirty="0">
                <a:latin typeface="DejaVu Serif"/>
                <a:cs typeface="DejaVu Serif"/>
              </a:rPr>
              <a:t>a</a:t>
            </a:r>
            <a:r>
              <a:rPr sz="716" spc="10" baseline="31746" dirty="0">
                <a:latin typeface="DejaVu Serif"/>
                <a:cs typeface="DejaVu Serif"/>
              </a:rPr>
              <a:t>n</a:t>
            </a:r>
            <a:r>
              <a:rPr sz="716" spc="10" baseline="31746" dirty="0">
                <a:latin typeface="DejaVu Sans"/>
                <a:cs typeface="DejaVu Sans"/>
              </a:rPr>
              <a:t>−</a:t>
            </a:r>
            <a:r>
              <a:rPr sz="716" spc="10" baseline="31746" dirty="0">
                <a:latin typeface="Times New Roman"/>
                <a:cs typeface="Times New Roman"/>
              </a:rPr>
              <a:t>3</a:t>
            </a:r>
            <a:r>
              <a:rPr sz="682" spc="7" dirty="0">
                <a:latin typeface="DejaVu Serif"/>
                <a:cs typeface="DejaVu Serif"/>
              </a:rPr>
              <a:t>a</a:t>
            </a:r>
            <a:r>
              <a:rPr sz="716" spc="10" baseline="31746" dirty="0">
                <a:latin typeface="Times New Roman"/>
                <a:cs typeface="Times New Roman"/>
              </a:rPr>
              <a:t>2</a:t>
            </a:r>
            <a:r>
              <a:rPr sz="716" spc="97" baseline="31746" dirty="0">
                <a:latin typeface="Times New Roman"/>
                <a:cs typeface="Times New Roman"/>
              </a:rPr>
              <a:t> </a:t>
            </a:r>
            <a:r>
              <a:rPr sz="682" spc="143" dirty="0">
                <a:latin typeface="Times New Roman"/>
                <a:cs typeface="Times New Roman"/>
              </a:rPr>
              <a:t>+</a:t>
            </a:r>
            <a:r>
              <a:rPr sz="682" spc="-20" dirty="0">
                <a:latin typeface="Times New Roman"/>
                <a:cs typeface="Times New Roman"/>
              </a:rPr>
              <a:t> </a:t>
            </a:r>
            <a:r>
              <a:rPr sz="682" spc="-31" dirty="0">
                <a:latin typeface="DejaVu Sans"/>
                <a:cs typeface="DejaVu Sans"/>
              </a:rPr>
              <a:t>·</a:t>
            </a:r>
            <a:r>
              <a:rPr sz="682" spc="-106" dirty="0">
                <a:latin typeface="DejaVu Sans"/>
                <a:cs typeface="DejaVu Sans"/>
              </a:rPr>
              <a:t> </a:t>
            </a:r>
            <a:r>
              <a:rPr sz="682" spc="-31" dirty="0">
                <a:latin typeface="DejaVu Sans"/>
                <a:cs typeface="DejaVu Sans"/>
              </a:rPr>
              <a:t>·</a:t>
            </a:r>
            <a:r>
              <a:rPr sz="682" spc="-109" dirty="0">
                <a:latin typeface="DejaVu Sans"/>
                <a:cs typeface="DejaVu Sans"/>
              </a:rPr>
              <a:t> </a:t>
            </a:r>
            <a:r>
              <a:rPr sz="682" spc="-31" dirty="0">
                <a:latin typeface="DejaVu Sans"/>
                <a:cs typeface="DejaVu Sans"/>
              </a:rPr>
              <a:t>·</a:t>
            </a:r>
            <a:r>
              <a:rPr sz="682" spc="-68" dirty="0">
                <a:latin typeface="DejaVu Sans"/>
                <a:cs typeface="DejaVu Sans"/>
              </a:rPr>
              <a:t> </a:t>
            </a:r>
            <a:r>
              <a:rPr sz="682" spc="143" dirty="0">
                <a:latin typeface="Times New Roman"/>
                <a:cs typeface="Times New Roman"/>
              </a:rPr>
              <a:t>+</a:t>
            </a:r>
            <a:r>
              <a:rPr sz="682" spc="-20" dirty="0">
                <a:latin typeface="Times New Roman"/>
                <a:cs typeface="Times New Roman"/>
              </a:rPr>
              <a:t> </a:t>
            </a:r>
            <a:r>
              <a:rPr sz="682" spc="-51" dirty="0">
                <a:latin typeface="DejaVu Serif"/>
                <a:cs typeface="DejaVu Serif"/>
              </a:rPr>
              <a:t>a</a:t>
            </a:r>
            <a:r>
              <a:rPr sz="682" spc="-106" dirty="0">
                <a:latin typeface="DejaVu Serif"/>
                <a:cs typeface="DejaVu Serif"/>
              </a:rPr>
              <a:t> </a:t>
            </a:r>
            <a:r>
              <a:rPr sz="682" spc="7" dirty="0">
                <a:latin typeface="DejaVu Serif"/>
                <a:cs typeface="DejaVu Serif"/>
              </a:rPr>
              <a:t>a</a:t>
            </a:r>
            <a:r>
              <a:rPr sz="716" spc="10" baseline="31746" dirty="0">
                <a:latin typeface="DejaVu Serif"/>
                <a:cs typeface="DejaVu Serif"/>
              </a:rPr>
              <a:t>n</a:t>
            </a:r>
            <a:r>
              <a:rPr sz="716" spc="10" baseline="31746" dirty="0">
                <a:latin typeface="DejaVu Sans"/>
                <a:cs typeface="DejaVu Sans"/>
              </a:rPr>
              <a:t>−</a:t>
            </a:r>
            <a:r>
              <a:rPr sz="716" spc="10" baseline="31746" dirty="0">
                <a:latin typeface="Times New Roman"/>
                <a:cs typeface="Times New Roman"/>
              </a:rPr>
              <a:t>2</a:t>
            </a:r>
            <a:r>
              <a:rPr sz="716" spc="92" baseline="31746" dirty="0">
                <a:latin typeface="Times New Roman"/>
                <a:cs typeface="Times New Roman"/>
              </a:rPr>
              <a:t> </a:t>
            </a:r>
            <a:r>
              <a:rPr sz="682" spc="143" dirty="0">
                <a:latin typeface="Times New Roman"/>
                <a:cs typeface="Times New Roman"/>
              </a:rPr>
              <a:t>+</a:t>
            </a:r>
            <a:r>
              <a:rPr sz="682" spc="-20" dirty="0">
                <a:latin typeface="Times New Roman"/>
                <a:cs typeface="Times New Roman"/>
              </a:rPr>
              <a:t> </a:t>
            </a:r>
            <a:r>
              <a:rPr sz="682" spc="7" dirty="0">
                <a:latin typeface="DejaVu Serif"/>
                <a:cs typeface="DejaVu Serif"/>
              </a:rPr>
              <a:t>a</a:t>
            </a:r>
            <a:r>
              <a:rPr sz="716" spc="10" baseline="31746" dirty="0">
                <a:latin typeface="DejaVu Serif"/>
                <a:cs typeface="DejaVu Serif"/>
              </a:rPr>
              <a:t>n</a:t>
            </a:r>
            <a:r>
              <a:rPr sz="716" spc="10" baseline="31746" dirty="0">
                <a:latin typeface="DejaVu Sans"/>
                <a:cs typeface="DejaVu Sans"/>
              </a:rPr>
              <a:t>−</a:t>
            </a:r>
            <a:r>
              <a:rPr sz="716" spc="10" baseline="31746" dirty="0">
                <a:latin typeface="Times New Roman"/>
                <a:cs typeface="Times New Roman"/>
              </a:rPr>
              <a:t>1</a:t>
            </a:r>
            <a:r>
              <a:rPr sz="682" spc="7" dirty="0">
                <a:latin typeface="DejaVu Serif"/>
                <a:cs typeface="DejaVu Serif"/>
              </a:rPr>
              <a:t>.</a:t>
            </a:r>
            <a:endParaRPr sz="682">
              <a:latin typeface="DejaVu Serif"/>
              <a:cs typeface="DejaVu Serif"/>
            </a:endParaRPr>
          </a:p>
          <a:p>
            <a:pPr marL="8659">
              <a:spcBef>
                <a:spcPts val="453"/>
              </a:spcBef>
            </a:pPr>
            <a:r>
              <a:rPr sz="682" spc="10" dirty="0">
                <a:latin typeface="Times New Roman"/>
                <a:cs typeface="Times New Roman"/>
              </a:rPr>
              <a:t>Here </a:t>
            </a:r>
            <a:r>
              <a:rPr sz="682" spc="27" dirty="0">
                <a:latin typeface="Times New Roman"/>
                <a:cs typeface="Times New Roman"/>
              </a:rPr>
              <a:t>there </a:t>
            </a:r>
            <a:r>
              <a:rPr sz="682" spc="24" dirty="0">
                <a:latin typeface="Times New Roman"/>
                <a:cs typeface="Times New Roman"/>
              </a:rPr>
              <a:t>are </a:t>
            </a:r>
            <a:r>
              <a:rPr sz="682" spc="-34" dirty="0">
                <a:latin typeface="DejaVu Serif"/>
                <a:cs typeface="DejaVu Serif"/>
              </a:rPr>
              <a:t>n </a:t>
            </a:r>
            <a:r>
              <a:rPr sz="682" spc="27" dirty="0">
                <a:latin typeface="Times New Roman"/>
                <a:cs typeface="Times New Roman"/>
              </a:rPr>
              <a:t>terms, </a:t>
            </a:r>
            <a:r>
              <a:rPr sz="682" spc="34" dirty="0">
                <a:latin typeface="Times New Roman"/>
                <a:cs typeface="Times New Roman"/>
              </a:rPr>
              <a:t>and </a:t>
            </a:r>
            <a:r>
              <a:rPr sz="682" spc="31" dirty="0">
                <a:latin typeface="Times New Roman"/>
                <a:cs typeface="Times New Roman"/>
              </a:rPr>
              <a:t>they </a:t>
            </a:r>
            <a:r>
              <a:rPr sz="682" spc="10" dirty="0">
                <a:latin typeface="Times New Roman"/>
                <a:cs typeface="Times New Roman"/>
              </a:rPr>
              <a:t>all </a:t>
            </a:r>
            <a:r>
              <a:rPr sz="682" spc="24" dirty="0">
                <a:latin typeface="Times New Roman"/>
                <a:cs typeface="Times New Roman"/>
              </a:rPr>
              <a:t>are </a:t>
            </a:r>
            <a:r>
              <a:rPr sz="682" spc="17" dirty="0">
                <a:latin typeface="Times New Roman"/>
                <a:cs typeface="Times New Roman"/>
              </a:rPr>
              <a:t>equal </a:t>
            </a:r>
            <a:r>
              <a:rPr sz="682" spc="34" dirty="0">
                <a:latin typeface="Times New Roman"/>
                <a:cs typeface="Times New Roman"/>
              </a:rPr>
              <a:t>to </a:t>
            </a:r>
            <a:r>
              <a:rPr sz="682" spc="17" dirty="0">
                <a:latin typeface="DejaVu Serif"/>
                <a:cs typeface="DejaVu Serif"/>
              </a:rPr>
              <a:t>a</a:t>
            </a:r>
            <a:r>
              <a:rPr sz="716" spc="25" baseline="27777" dirty="0">
                <a:latin typeface="DejaVu Serif"/>
                <a:cs typeface="DejaVu Serif"/>
              </a:rPr>
              <a:t>n</a:t>
            </a:r>
            <a:r>
              <a:rPr sz="716" spc="25" baseline="27777" dirty="0">
                <a:latin typeface="DejaVu Sans"/>
                <a:cs typeface="DejaVu Sans"/>
              </a:rPr>
              <a:t>−</a:t>
            </a:r>
            <a:r>
              <a:rPr sz="716" spc="25" baseline="27777" dirty="0">
                <a:latin typeface="Times New Roman"/>
                <a:cs typeface="Times New Roman"/>
              </a:rPr>
              <a:t>1</a:t>
            </a:r>
            <a:r>
              <a:rPr sz="682" spc="17" dirty="0">
                <a:latin typeface="Times New Roman"/>
                <a:cs typeface="Times New Roman"/>
              </a:rPr>
              <a:t>, </a:t>
            </a:r>
            <a:r>
              <a:rPr sz="682" dirty="0">
                <a:latin typeface="Times New Roman"/>
                <a:cs typeface="Times New Roman"/>
              </a:rPr>
              <a:t>so </a:t>
            </a:r>
            <a:r>
              <a:rPr sz="682" spc="34" dirty="0">
                <a:latin typeface="Times New Roman"/>
                <a:cs typeface="Times New Roman"/>
              </a:rPr>
              <a:t>the </a:t>
            </a:r>
            <a:r>
              <a:rPr sz="682" spc="3" dirty="0">
                <a:latin typeface="Times New Roman"/>
                <a:cs typeface="Times New Roman"/>
              </a:rPr>
              <a:t>final </a:t>
            </a:r>
            <a:r>
              <a:rPr sz="682" spc="24" dirty="0">
                <a:latin typeface="Times New Roman"/>
                <a:cs typeface="Times New Roman"/>
              </a:rPr>
              <a:t>result</a:t>
            </a:r>
            <a:r>
              <a:rPr sz="682" spc="44" dirty="0">
                <a:latin typeface="Times New Roman"/>
                <a:cs typeface="Times New Roman"/>
              </a:rPr>
              <a:t> </a:t>
            </a:r>
            <a:r>
              <a:rPr sz="682" dirty="0">
                <a:latin typeface="Times New Roman"/>
                <a:cs typeface="Times New Roman"/>
              </a:rPr>
              <a:t>is</a:t>
            </a:r>
            <a:endParaRPr sz="682">
              <a:latin typeface="Times New Roman"/>
              <a:cs typeface="Times New Roman"/>
            </a:endParaRPr>
          </a:p>
          <a:p>
            <a:pPr marL="1112664" algn="ctr">
              <a:spcBef>
                <a:spcPts val="372"/>
              </a:spcBef>
            </a:pPr>
            <a:r>
              <a:rPr sz="682" spc="78" dirty="0">
                <a:latin typeface="DejaVu Serif"/>
                <a:cs typeface="DejaVu Serif"/>
              </a:rPr>
              <a:t>f</a:t>
            </a:r>
            <a:r>
              <a:rPr sz="682" spc="-147" dirty="0">
                <a:latin typeface="DejaVu Serif"/>
                <a:cs typeface="DejaVu Serif"/>
              </a:rPr>
              <a:t> </a:t>
            </a:r>
            <a:r>
              <a:rPr sz="716" spc="30" baseline="31746" dirty="0">
                <a:latin typeface="DejaVu Sans"/>
                <a:cs typeface="DejaVu Sans"/>
              </a:rPr>
              <a:t>j</a:t>
            </a:r>
            <a:r>
              <a:rPr sz="682" spc="20" dirty="0">
                <a:latin typeface="Times New Roman"/>
                <a:cs typeface="Times New Roman"/>
              </a:rPr>
              <a:t>(</a:t>
            </a:r>
            <a:r>
              <a:rPr sz="682" spc="20" dirty="0">
                <a:latin typeface="DejaVu Serif"/>
                <a:cs typeface="DejaVu Serif"/>
              </a:rPr>
              <a:t>a</a:t>
            </a:r>
            <a:r>
              <a:rPr sz="682" spc="20" dirty="0">
                <a:latin typeface="Times New Roman"/>
                <a:cs typeface="Times New Roman"/>
              </a:rPr>
              <a:t>)</a:t>
            </a:r>
            <a:r>
              <a:rPr sz="682" spc="17" dirty="0">
                <a:latin typeface="Times New Roman"/>
                <a:cs typeface="Times New Roman"/>
              </a:rPr>
              <a:t> </a:t>
            </a:r>
            <a:r>
              <a:rPr sz="682" spc="143" dirty="0">
                <a:latin typeface="Times New Roman"/>
                <a:cs typeface="Times New Roman"/>
              </a:rPr>
              <a:t>=</a:t>
            </a:r>
            <a:r>
              <a:rPr sz="682" spc="14" dirty="0">
                <a:latin typeface="Times New Roman"/>
                <a:cs typeface="Times New Roman"/>
              </a:rPr>
              <a:t> </a:t>
            </a:r>
            <a:r>
              <a:rPr sz="682" dirty="0">
                <a:latin typeface="DejaVu Serif"/>
                <a:cs typeface="DejaVu Serif"/>
              </a:rPr>
              <a:t>na</a:t>
            </a:r>
            <a:r>
              <a:rPr sz="716" baseline="31746" dirty="0">
                <a:latin typeface="DejaVu Serif"/>
                <a:cs typeface="DejaVu Serif"/>
              </a:rPr>
              <a:t>n</a:t>
            </a:r>
            <a:r>
              <a:rPr sz="716" baseline="31746" dirty="0">
                <a:latin typeface="DejaVu Sans"/>
                <a:cs typeface="DejaVu Sans"/>
              </a:rPr>
              <a:t>−</a:t>
            </a:r>
            <a:r>
              <a:rPr sz="716" baseline="31746" dirty="0">
                <a:latin typeface="Times New Roman"/>
                <a:cs typeface="Times New Roman"/>
              </a:rPr>
              <a:t>1</a:t>
            </a:r>
            <a:r>
              <a:rPr sz="682" dirty="0">
                <a:latin typeface="DejaVu Serif"/>
                <a:cs typeface="DejaVu Serif"/>
              </a:rPr>
              <a:t>.</a:t>
            </a:r>
            <a:endParaRPr sz="682">
              <a:latin typeface="DejaVu Serif"/>
              <a:cs typeface="DejaVu Serif"/>
            </a:endParaRPr>
          </a:p>
          <a:p>
            <a:pPr marL="8659">
              <a:spcBef>
                <a:spcPts val="372"/>
              </a:spcBef>
            </a:pPr>
            <a:r>
              <a:rPr sz="682" spc="20" dirty="0">
                <a:latin typeface="Times New Roman"/>
                <a:cs typeface="Times New Roman"/>
              </a:rPr>
              <a:t>One </a:t>
            </a:r>
            <a:r>
              <a:rPr sz="682" spc="14" dirty="0">
                <a:latin typeface="Times New Roman"/>
                <a:cs typeface="Times New Roman"/>
              </a:rPr>
              <a:t>could </a:t>
            </a:r>
            <a:r>
              <a:rPr sz="682" spc="7" dirty="0">
                <a:latin typeface="Times New Roman"/>
                <a:cs typeface="Times New Roman"/>
              </a:rPr>
              <a:t>also </a:t>
            </a:r>
            <a:r>
              <a:rPr sz="682" spc="20" dirty="0">
                <a:latin typeface="Times New Roman"/>
                <a:cs typeface="Times New Roman"/>
              </a:rPr>
              <a:t>write </a:t>
            </a:r>
            <a:r>
              <a:rPr sz="682" spc="27" dirty="0">
                <a:latin typeface="Times New Roman"/>
                <a:cs typeface="Times New Roman"/>
              </a:rPr>
              <a:t>this </a:t>
            </a:r>
            <a:r>
              <a:rPr sz="682" spc="17" dirty="0">
                <a:latin typeface="Times New Roman"/>
                <a:cs typeface="Times New Roman"/>
              </a:rPr>
              <a:t>as </a:t>
            </a:r>
            <a:r>
              <a:rPr sz="682" spc="78" dirty="0">
                <a:latin typeface="DejaVu Serif"/>
                <a:cs typeface="DejaVu Serif"/>
              </a:rPr>
              <a:t>f </a:t>
            </a:r>
            <a:r>
              <a:rPr sz="716" spc="46" baseline="27777" dirty="0">
                <a:latin typeface="DejaVu Sans"/>
                <a:cs typeface="DejaVu Sans"/>
              </a:rPr>
              <a:t>j</a:t>
            </a:r>
            <a:r>
              <a:rPr sz="682" spc="31" dirty="0">
                <a:latin typeface="Times New Roman"/>
                <a:cs typeface="Times New Roman"/>
              </a:rPr>
              <a:t>(</a:t>
            </a:r>
            <a:r>
              <a:rPr sz="682" spc="31" dirty="0">
                <a:latin typeface="DejaVu Serif"/>
                <a:cs typeface="DejaVu Serif"/>
              </a:rPr>
              <a:t>x</a:t>
            </a:r>
            <a:r>
              <a:rPr sz="682" spc="31" dirty="0">
                <a:latin typeface="Times New Roman"/>
                <a:cs typeface="Times New Roman"/>
              </a:rPr>
              <a:t>) </a:t>
            </a:r>
            <a:r>
              <a:rPr sz="682" spc="143" dirty="0">
                <a:latin typeface="Times New Roman"/>
                <a:cs typeface="Times New Roman"/>
              </a:rPr>
              <a:t>= </a:t>
            </a:r>
            <a:r>
              <a:rPr sz="682" spc="17" dirty="0">
                <a:latin typeface="DejaVu Serif"/>
                <a:cs typeface="DejaVu Serif"/>
              </a:rPr>
              <a:t>nx</a:t>
            </a:r>
            <a:r>
              <a:rPr sz="716" spc="25" baseline="27777" dirty="0">
                <a:latin typeface="DejaVu Serif"/>
                <a:cs typeface="DejaVu Serif"/>
              </a:rPr>
              <a:t>n</a:t>
            </a:r>
            <a:r>
              <a:rPr sz="716" spc="25" baseline="27777" dirty="0">
                <a:latin typeface="DejaVu Sans"/>
                <a:cs typeface="DejaVu Sans"/>
              </a:rPr>
              <a:t>−</a:t>
            </a:r>
            <a:r>
              <a:rPr sz="716" spc="25" baseline="27777" dirty="0">
                <a:latin typeface="Times New Roman"/>
                <a:cs typeface="Times New Roman"/>
              </a:rPr>
              <a:t>1</a:t>
            </a:r>
            <a:r>
              <a:rPr sz="682" spc="17" dirty="0">
                <a:latin typeface="Times New Roman"/>
                <a:cs typeface="Times New Roman"/>
              </a:rPr>
              <a:t>, or, in </a:t>
            </a:r>
            <a:r>
              <a:rPr sz="682" spc="3" dirty="0">
                <a:latin typeface="Times New Roman"/>
                <a:cs typeface="Times New Roman"/>
              </a:rPr>
              <a:t>Leibniz’</a:t>
            </a:r>
            <a:r>
              <a:rPr sz="682" spc="27" dirty="0">
                <a:latin typeface="Times New Roman"/>
                <a:cs typeface="Times New Roman"/>
              </a:rPr>
              <a:t> </a:t>
            </a:r>
            <a:r>
              <a:rPr sz="682" spc="31" dirty="0">
                <a:latin typeface="Times New Roman"/>
                <a:cs typeface="Times New Roman"/>
              </a:rPr>
              <a:t>notation</a:t>
            </a:r>
            <a:endParaRPr sz="682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5837752" y="2564641"/>
            <a:ext cx="141576" cy="0"/>
          </a:xfrm>
          <a:custGeom>
            <a:avLst/>
            <a:gdLst/>
            <a:ahLst/>
            <a:cxnLst/>
            <a:rect l="l" t="t" r="r" b="b"/>
            <a:pathLst>
              <a:path w="207645">
                <a:moveTo>
                  <a:pt x="0" y="0"/>
                </a:moveTo>
                <a:lnTo>
                  <a:pt x="207035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3" name="object 23"/>
          <p:cNvSpPr txBox="1"/>
          <p:nvPr/>
        </p:nvSpPr>
        <p:spPr>
          <a:xfrm>
            <a:off x="5829092" y="2418912"/>
            <a:ext cx="154565" cy="245988"/>
          </a:xfrm>
          <a:prstGeom prst="rect">
            <a:avLst/>
          </a:prstGeom>
        </p:spPr>
        <p:txBody>
          <a:bodyPr vert="horz" wrap="square" lIns="0" tIns="8659" rIns="0" bIns="0" rtlCol="0">
            <a:spAutoFit/>
          </a:bodyPr>
          <a:lstStyle/>
          <a:p>
            <a:pPr marL="32038" marR="3464" indent="-23812">
              <a:lnSpc>
                <a:spcPct val="113100"/>
              </a:lnSpc>
              <a:spcBef>
                <a:spcPts val="68"/>
              </a:spcBef>
            </a:pPr>
            <a:r>
              <a:rPr sz="682" spc="-41" dirty="0">
                <a:latin typeface="DejaVu Serif"/>
                <a:cs typeface="DejaVu Serif"/>
              </a:rPr>
              <a:t>dx</a:t>
            </a:r>
            <a:r>
              <a:rPr sz="716" spc="25" baseline="27777" dirty="0">
                <a:latin typeface="DejaVu Serif"/>
                <a:cs typeface="DejaVu Serif"/>
              </a:rPr>
              <a:t>n  </a:t>
            </a:r>
            <a:r>
              <a:rPr sz="682" spc="-41" dirty="0">
                <a:latin typeface="DejaVu Serif"/>
                <a:cs typeface="DejaVu Serif"/>
              </a:rPr>
              <a:t>dx</a:t>
            </a:r>
            <a:endParaRPr sz="682">
              <a:latin typeface="DejaVu Serif"/>
              <a:cs typeface="DejaVu Serif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6196713" y="2481542"/>
            <a:ext cx="148503" cy="81724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477" spc="27" dirty="0">
                <a:latin typeface="DejaVu Serif"/>
                <a:cs typeface="DejaVu Serif"/>
              </a:rPr>
              <a:t>n</a:t>
            </a:r>
            <a:r>
              <a:rPr sz="477" spc="24" dirty="0">
                <a:latin typeface="DejaVu Sans"/>
                <a:cs typeface="DejaVu Sans"/>
              </a:rPr>
              <a:t>−</a:t>
            </a:r>
            <a:r>
              <a:rPr sz="477" spc="31" dirty="0">
                <a:latin typeface="Times New Roman"/>
                <a:cs typeface="Times New Roman"/>
              </a:rPr>
              <a:t>1</a:t>
            </a:r>
            <a:endParaRPr sz="477">
              <a:latin typeface="Times New Roman"/>
              <a:cs typeface="Times New Roman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6004568" y="2491276"/>
            <a:ext cx="368877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  <a:tabLst>
                <a:tab pos="335963" algn="l"/>
              </a:tabLst>
            </a:pPr>
            <a:r>
              <a:rPr sz="682" spc="143" dirty="0">
                <a:latin typeface="Times New Roman"/>
                <a:cs typeface="Times New Roman"/>
              </a:rPr>
              <a:t>=</a:t>
            </a:r>
            <a:r>
              <a:rPr sz="682" spc="17" dirty="0">
                <a:latin typeface="Times New Roman"/>
                <a:cs typeface="Times New Roman"/>
              </a:rPr>
              <a:t> </a:t>
            </a:r>
            <a:r>
              <a:rPr sz="682" spc="-17" dirty="0">
                <a:latin typeface="DejaVu Serif"/>
                <a:cs typeface="DejaVu Serif"/>
              </a:rPr>
              <a:t>nx</a:t>
            </a:r>
            <a:r>
              <a:rPr sz="682" dirty="0">
                <a:latin typeface="DejaVu Serif"/>
                <a:cs typeface="DejaVu Serif"/>
              </a:rPr>
              <a:t>	</a:t>
            </a:r>
            <a:r>
              <a:rPr sz="682" spc="-31" dirty="0">
                <a:latin typeface="DejaVu Serif"/>
                <a:cs typeface="DejaVu Serif"/>
              </a:rPr>
              <a:t>.</a:t>
            </a:r>
            <a:endParaRPr sz="682">
              <a:latin typeface="DejaVu Serif"/>
              <a:cs typeface="DejaVu Serif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4058005" y="2666397"/>
            <a:ext cx="4086225" cy="868927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11689" marR="16452" indent="-3464">
              <a:spcBef>
                <a:spcPts val="65"/>
              </a:spcBef>
            </a:pPr>
            <a:r>
              <a:rPr sz="682" spc="34" dirty="0">
                <a:latin typeface="Times New Roman"/>
                <a:cs typeface="Times New Roman"/>
              </a:rPr>
              <a:t>This </a:t>
            </a:r>
            <a:r>
              <a:rPr sz="682" spc="20" dirty="0">
                <a:latin typeface="Times New Roman"/>
                <a:cs typeface="Times New Roman"/>
              </a:rPr>
              <a:t>formula </a:t>
            </a:r>
            <a:r>
              <a:rPr sz="682" spc="41" dirty="0">
                <a:latin typeface="Times New Roman"/>
                <a:cs typeface="Times New Roman"/>
              </a:rPr>
              <a:t>turns out to </a:t>
            </a:r>
            <a:r>
              <a:rPr sz="682" spc="31" dirty="0">
                <a:latin typeface="Times New Roman"/>
                <a:cs typeface="Times New Roman"/>
              </a:rPr>
              <a:t>be </a:t>
            </a:r>
            <a:r>
              <a:rPr sz="682" spc="41" dirty="0">
                <a:latin typeface="Times New Roman"/>
                <a:cs typeface="Times New Roman"/>
              </a:rPr>
              <a:t>true </a:t>
            </a:r>
            <a:r>
              <a:rPr sz="682" spc="20" dirty="0">
                <a:latin typeface="Times New Roman"/>
                <a:cs typeface="Times New Roman"/>
              </a:rPr>
              <a:t>in general, </a:t>
            </a:r>
            <a:r>
              <a:rPr sz="682" spc="51" dirty="0">
                <a:latin typeface="Times New Roman"/>
                <a:cs typeface="Times New Roman"/>
              </a:rPr>
              <a:t>but </a:t>
            </a:r>
            <a:r>
              <a:rPr sz="682" spc="24" dirty="0">
                <a:latin typeface="Times New Roman"/>
                <a:cs typeface="Times New Roman"/>
              </a:rPr>
              <a:t>here </a:t>
            </a:r>
            <a:r>
              <a:rPr sz="682" spc="-7" dirty="0">
                <a:latin typeface="Times New Roman"/>
                <a:cs typeface="Times New Roman"/>
              </a:rPr>
              <a:t>we </a:t>
            </a:r>
            <a:r>
              <a:rPr sz="682" spc="17" dirty="0">
                <a:latin typeface="Times New Roman"/>
                <a:cs typeface="Times New Roman"/>
              </a:rPr>
              <a:t>have only proved </a:t>
            </a:r>
            <a:r>
              <a:rPr sz="682" spc="41" dirty="0">
                <a:latin typeface="Times New Roman"/>
                <a:cs typeface="Times New Roman"/>
              </a:rPr>
              <a:t>it </a:t>
            </a:r>
            <a:r>
              <a:rPr sz="682" spc="10" dirty="0">
                <a:latin typeface="Times New Roman"/>
                <a:cs typeface="Times New Roman"/>
              </a:rPr>
              <a:t>for </a:t>
            </a:r>
            <a:r>
              <a:rPr sz="682" spc="41" dirty="0">
                <a:latin typeface="Times New Roman"/>
                <a:cs typeface="Times New Roman"/>
              </a:rPr>
              <a:t>the </a:t>
            </a:r>
            <a:r>
              <a:rPr sz="682" spc="14" dirty="0">
                <a:latin typeface="Times New Roman"/>
                <a:cs typeface="Times New Roman"/>
              </a:rPr>
              <a:t>case </a:t>
            </a:r>
            <a:r>
              <a:rPr sz="682" spc="20" dirty="0">
                <a:latin typeface="Times New Roman"/>
                <a:cs typeface="Times New Roman"/>
              </a:rPr>
              <a:t>in </a:t>
            </a:r>
            <a:r>
              <a:rPr sz="682" spc="14" dirty="0">
                <a:latin typeface="Times New Roman"/>
                <a:cs typeface="Times New Roman"/>
              </a:rPr>
              <a:t>which </a:t>
            </a:r>
            <a:r>
              <a:rPr sz="682" spc="-34" dirty="0">
                <a:latin typeface="DejaVu Serif"/>
                <a:cs typeface="DejaVu Serif"/>
              </a:rPr>
              <a:t>n </a:t>
            </a:r>
            <a:r>
              <a:rPr sz="682" spc="3" dirty="0">
                <a:latin typeface="Times New Roman"/>
                <a:cs typeface="Times New Roman"/>
              </a:rPr>
              <a:t>is </a:t>
            </a:r>
            <a:r>
              <a:rPr sz="682" spc="41" dirty="0">
                <a:latin typeface="Times New Roman"/>
                <a:cs typeface="Times New Roman"/>
              </a:rPr>
              <a:t>a  </a:t>
            </a:r>
            <a:r>
              <a:rPr sz="682" spc="14" dirty="0">
                <a:latin typeface="Times New Roman"/>
                <a:cs typeface="Times New Roman"/>
              </a:rPr>
              <a:t>positive</a:t>
            </a:r>
            <a:r>
              <a:rPr sz="682" spc="51" dirty="0">
                <a:latin typeface="Times New Roman"/>
                <a:cs typeface="Times New Roman"/>
              </a:rPr>
              <a:t> </a:t>
            </a:r>
            <a:r>
              <a:rPr sz="682" spc="17" dirty="0">
                <a:latin typeface="Times New Roman"/>
                <a:cs typeface="Times New Roman"/>
              </a:rPr>
              <a:t>integer.</a:t>
            </a:r>
            <a:endParaRPr sz="682">
              <a:latin typeface="Times New Roman"/>
              <a:cs typeface="Times New Roman"/>
            </a:endParaRPr>
          </a:p>
          <a:p>
            <a:pPr>
              <a:spcBef>
                <a:spcPts val="24"/>
              </a:spcBef>
            </a:pPr>
            <a:endParaRPr sz="920">
              <a:latin typeface="Times New Roman"/>
              <a:cs typeface="Times New Roman"/>
            </a:endParaRPr>
          </a:p>
          <a:p>
            <a:pPr marL="1249041"/>
            <a:r>
              <a:rPr sz="682" b="1" spc="-24" dirty="0">
                <a:latin typeface="Georgia"/>
                <a:cs typeface="Georgia"/>
              </a:rPr>
              <a:t>3. Differentiable </a:t>
            </a:r>
            <a:r>
              <a:rPr sz="682" b="1" spc="-31" dirty="0">
                <a:latin typeface="Georgia"/>
                <a:cs typeface="Georgia"/>
              </a:rPr>
              <a:t>implies</a:t>
            </a:r>
            <a:r>
              <a:rPr sz="682" b="1" spc="-14" dirty="0">
                <a:latin typeface="Georgia"/>
                <a:cs typeface="Georgia"/>
              </a:rPr>
              <a:t> </a:t>
            </a:r>
            <a:r>
              <a:rPr sz="682" b="1" spc="-24" dirty="0">
                <a:latin typeface="Georgia"/>
                <a:cs typeface="Georgia"/>
              </a:rPr>
              <a:t>Continuous</a:t>
            </a:r>
            <a:endParaRPr sz="682">
              <a:latin typeface="Georgia"/>
              <a:cs typeface="Georgia"/>
            </a:endParaRPr>
          </a:p>
          <a:p>
            <a:pPr>
              <a:spcBef>
                <a:spcPts val="3"/>
              </a:spcBef>
            </a:pPr>
            <a:endParaRPr sz="580">
              <a:latin typeface="Times New Roman"/>
              <a:cs typeface="Times New Roman"/>
            </a:endParaRPr>
          </a:p>
          <a:p>
            <a:pPr marL="166683"/>
            <a:r>
              <a:rPr sz="682" b="1" dirty="0">
                <a:latin typeface="Georgia"/>
                <a:cs typeface="Georgia"/>
              </a:rPr>
              <a:t>3.1. </a:t>
            </a:r>
            <a:r>
              <a:rPr sz="682" b="1" spc="-20" dirty="0">
                <a:latin typeface="Georgia"/>
                <a:cs typeface="Georgia"/>
              </a:rPr>
              <a:t>Theorem. </a:t>
            </a:r>
            <a:r>
              <a:rPr sz="682" i="1" spc="20" dirty="0">
                <a:latin typeface="Times New Roman"/>
                <a:cs typeface="Times New Roman"/>
              </a:rPr>
              <a:t>If </a:t>
            </a:r>
            <a:r>
              <a:rPr sz="682" i="1" spc="-3" dirty="0">
                <a:latin typeface="Times New Roman"/>
                <a:cs typeface="Times New Roman"/>
              </a:rPr>
              <a:t>a </a:t>
            </a:r>
            <a:r>
              <a:rPr sz="682" i="1" spc="17" dirty="0">
                <a:latin typeface="Times New Roman"/>
                <a:cs typeface="Times New Roman"/>
              </a:rPr>
              <a:t>function </a:t>
            </a:r>
            <a:r>
              <a:rPr sz="682" spc="78" dirty="0">
                <a:latin typeface="DejaVu Serif"/>
                <a:cs typeface="DejaVu Serif"/>
              </a:rPr>
              <a:t>f </a:t>
            </a:r>
            <a:r>
              <a:rPr sz="682" i="1" spc="10" dirty="0">
                <a:latin typeface="Times New Roman"/>
                <a:cs typeface="Times New Roman"/>
              </a:rPr>
              <a:t>is </a:t>
            </a:r>
            <a:r>
              <a:rPr sz="682" i="1" spc="3" dirty="0">
                <a:latin typeface="Times New Roman"/>
                <a:cs typeface="Times New Roman"/>
              </a:rPr>
              <a:t>differentiable </a:t>
            </a:r>
            <a:r>
              <a:rPr sz="682" i="1" spc="14" dirty="0">
                <a:latin typeface="Times New Roman"/>
                <a:cs typeface="Times New Roman"/>
              </a:rPr>
              <a:t>at some </a:t>
            </a:r>
            <a:r>
              <a:rPr sz="682" spc="-51" dirty="0">
                <a:latin typeface="DejaVu Serif"/>
                <a:cs typeface="DejaVu Serif"/>
              </a:rPr>
              <a:t>a </a:t>
            </a:r>
            <a:r>
              <a:rPr sz="682" i="1" spc="20" dirty="0">
                <a:latin typeface="Times New Roman"/>
                <a:cs typeface="Times New Roman"/>
              </a:rPr>
              <a:t>in </a:t>
            </a:r>
            <a:r>
              <a:rPr sz="682" i="1" spc="17" dirty="0">
                <a:latin typeface="Times New Roman"/>
                <a:cs typeface="Times New Roman"/>
              </a:rPr>
              <a:t>its domain, </a:t>
            </a:r>
            <a:r>
              <a:rPr sz="682" i="1" spc="14" dirty="0">
                <a:latin typeface="Times New Roman"/>
                <a:cs typeface="Times New Roman"/>
              </a:rPr>
              <a:t>then </a:t>
            </a:r>
            <a:r>
              <a:rPr sz="682" spc="78" dirty="0">
                <a:latin typeface="DejaVu Serif"/>
                <a:cs typeface="DejaVu Serif"/>
              </a:rPr>
              <a:t>f </a:t>
            </a:r>
            <a:r>
              <a:rPr sz="682" i="1" spc="10" dirty="0">
                <a:latin typeface="Times New Roman"/>
                <a:cs typeface="Times New Roman"/>
              </a:rPr>
              <a:t>is </a:t>
            </a:r>
            <a:r>
              <a:rPr sz="682" i="1" spc="-7" dirty="0">
                <a:latin typeface="Times New Roman"/>
                <a:cs typeface="Times New Roman"/>
              </a:rPr>
              <a:t>also </a:t>
            </a:r>
            <a:r>
              <a:rPr sz="682" i="1" spc="10" dirty="0">
                <a:latin typeface="Times New Roman"/>
                <a:cs typeface="Times New Roman"/>
              </a:rPr>
              <a:t>continuous </a:t>
            </a:r>
            <a:r>
              <a:rPr sz="682" i="1" spc="14" dirty="0">
                <a:latin typeface="Times New Roman"/>
                <a:cs typeface="Times New Roman"/>
              </a:rPr>
              <a:t>at </a:t>
            </a:r>
            <a:r>
              <a:rPr sz="682" spc="-10" dirty="0">
                <a:latin typeface="DejaVu Serif"/>
                <a:cs typeface="DejaVu Serif"/>
              </a:rPr>
              <a:t>a</a:t>
            </a:r>
            <a:r>
              <a:rPr sz="682" i="1" spc="-10" dirty="0">
                <a:latin typeface="Times New Roman"/>
                <a:cs typeface="Times New Roman"/>
              </a:rPr>
              <a:t>.</a:t>
            </a:r>
            <a:endParaRPr sz="682">
              <a:latin typeface="Times New Roman"/>
              <a:cs typeface="Times New Roman"/>
            </a:endParaRPr>
          </a:p>
          <a:p>
            <a:pPr>
              <a:spcBef>
                <a:spcPts val="14"/>
              </a:spcBef>
            </a:pPr>
            <a:endParaRPr sz="682">
              <a:latin typeface="Times New Roman"/>
              <a:cs typeface="Times New Roman"/>
            </a:endParaRPr>
          </a:p>
          <a:p>
            <a:pPr marL="166683"/>
            <a:r>
              <a:rPr sz="682" spc="106" dirty="0">
                <a:latin typeface="Times New Roman"/>
                <a:cs typeface="Times New Roman"/>
              </a:rPr>
              <a:t>Proof. </a:t>
            </a:r>
            <a:r>
              <a:rPr sz="682" spc="-3" dirty="0">
                <a:latin typeface="Times New Roman"/>
                <a:cs typeface="Times New Roman"/>
              </a:rPr>
              <a:t>We </a:t>
            </a:r>
            <a:r>
              <a:rPr sz="682" spc="24" dirty="0">
                <a:latin typeface="Times New Roman"/>
                <a:cs typeface="Times New Roman"/>
              </a:rPr>
              <a:t>are </a:t>
            </a:r>
            <a:r>
              <a:rPr sz="682" spc="3" dirty="0">
                <a:latin typeface="Times New Roman"/>
                <a:cs typeface="Times New Roman"/>
              </a:rPr>
              <a:t>given</a:t>
            </a:r>
            <a:r>
              <a:rPr sz="682" spc="34" dirty="0">
                <a:latin typeface="Times New Roman"/>
                <a:cs typeface="Times New Roman"/>
              </a:rPr>
              <a:t> </a:t>
            </a:r>
            <a:r>
              <a:rPr sz="682" spc="55" dirty="0">
                <a:latin typeface="Times New Roman"/>
                <a:cs typeface="Times New Roman"/>
              </a:rPr>
              <a:t>that</a:t>
            </a:r>
            <a:endParaRPr sz="682">
              <a:latin typeface="Times New Roman"/>
              <a:cs typeface="Times New Roman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5778350" y="3643254"/>
            <a:ext cx="162791" cy="81724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477" spc="37" dirty="0">
                <a:latin typeface="DejaVu Serif"/>
                <a:cs typeface="DejaVu Serif"/>
              </a:rPr>
              <a:t>x</a:t>
            </a:r>
            <a:r>
              <a:rPr sz="477" spc="139" dirty="0">
                <a:latin typeface="DejaVu Sans"/>
                <a:cs typeface="DejaVu Sans"/>
              </a:rPr>
              <a:t>→</a:t>
            </a:r>
            <a:r>
              <a:rPr sz="477" spc="7" dirty="0">
                <a:latin typeface="DejaVu Serif"/>
                <a:cs typeface="DejaVu Serif"/>
              </a:rPr>
              <a:t>a</a:t>
            </a:r>
            <a:endParaRPr sz="477">
              <a:latin typeface="DejaVu Serif"/>
              <a:cs typeface="DejaVu Serif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5791104" y="3507247"/>
            <a:ext cx="612198" cy="162195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165816">
              <a:lnSpc>
                <a:spcPts val="637"/>
              </a:lnSpc>
              <a:spcBef>
                <a:spcPts val="65"/>
              </a:spcBef>
            </a:pPr>
            <a:r>
              <a:rPr sz="682" u="sng" spc="78" dirty="0">
                <a:uFill>
                  <a:solidFill>
                    <a:srgbClr val="000000"/>
                  </a:solidFill>
                </a:uFill>
                <a:latin typeface="DejaVu Serif"/>
                <a:cs typeface="DejaVu Serif"/>
              </a:rPr>
              <a:t>f</a:t>
            </a:r>
            <a:r>
              <a:rPr sz="682" spc="-153" dirty="0">
                <a:latin typeface="DejaVu Serif"/>
                <a:cs typeface="DejaVu Serif"/>
              </a:rPr>
              <a:t> </a:t>
            </a:r>
            <a:r>
              <a:rPr sz="682" u="sng" spc="24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(</a:t>
            </a:r>
            <a:r>
              <a:rPr sz="682" u="sng" spc="24" dirty="0">
                <a:uFill>
                  <a:solidFill>
                    <a:srgbClr val="000000"/>
                  </a:solidFill>
                </a:uFill>
                <a:latin typeface="DejaVu Serif"/>
                <a:cs typeface="DejaVu Serif"/>
              </a:rPr>
              <a:t>x</a:t>
            </a:r>
            <a:r>
              <a:rPr sz="682" u="sng" spc="24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)</a:t>
            </a:r>
            <a:r>
              <a:rPr sz="682" u="sng" spc="-34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682" u="sng" spc="-44" dirty="0">
                <a:uFill>
                  <a:solidFill>
                    <a:srgbClr val="000000"/>
                  </a:solidFill>
                </a:uFill>
                <a:latin typeface="DejaVu Sans"/>
                <a:cs typeface="DejaVu Sans"/>
              </a:rPr>
              <a:t>−</a:t>
            </a:r>
            <a:r>
              <a:rPr sz="682" u="sng" spc="-85" dirty="0">
                <a:uFill>
                  <a:solidFill>
                    <a:srgbClr val="000000"/>
                  </a:solidFill>
                </a:uFill>
                <a:latin typeface="DejaVu Sans"/>
                <a:cs typeface="DejaVu Sans"/>
              </a:rPr>
              <a:t> </a:t>
            </a:r>
            <a:r>
              <a:rPr sz="682" u="sng" spc="78" dirty="0">
                <a:uFill>
                  <a:solidFill>
                    <a:srgbClr val="000000"/>
                  </a:solidFill>
                </a:uFill>
                <a:latin typeface="DejaVu Serif"/>
                <a:cs typeface="DejaVu Serif"/>
              </a:rPr>
              <a:t>f</a:t>
            </a:r>
            <a:r>
              <a:rPr sz="682" spc="-150" dirty="0">
                <a:latin typeface="DejaVu Serif"/>
                <a:cs typeface="DejaVu Serif"/>
              </a:rPr>
              <a:t> </a:t>
            </a:r>
            <a:r>
              <a:rPr sz="682" u="sng" spc="7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(</a:t>
            </a:r>
            <a:r>
              <a:rPr sz="682" u="sng" spc="7" dirty="0">
                <a:uFill>
                  <a:solidFill>
                    <a:srgbClr val="000000"/>
                  </a:solidFill>
                </a:uFill>
                <a:latin typeface="DejaVu Serif"/>
                <a:cs typeface="DejaVu Serif"/>
              </a:rPr>
              <a:t>a</a:t>
            </a:r>
            <a:r>
              <a:rPr sz="682" u="sng" spc="7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)</a:t>
            </a:r>
            <a:endParaRPr sz="682">
              <a:latin typeface="Times New Roman"/>
              <a:cs typeface="Times New Roman"/>
            </a:endParaRPr>
          </a:p>
          <a:p>
            <a:pPr marL="8659">
              <a:lnSpc>
                <a:spcPts val="637"/>
              </a:lnSpc>
            </a:pPr>
            <a:r>
              <a:rPr sz="682" spc="10" dirty="0">
                <a:latin typeface="Times New Roman"/>
                <a:cs typeface="Times New Roman"/>
              </a:rPr>
              <a:t>lim</a:t>
            </a:r>
            <a:endParaRPr sz="682">
              <a:latin typeface="Times New Roman"/>
              <a:cs typeface="Times New Roman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6067018" y="3624785"/>
            <a:ext cx="217776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82" dirty="0">
                <a:latin typeface="DejaVu Serif"/>
                <a:cs typeface="DejaVu Serif"/>
              </a:rPr>
              <a:t>x</a:t>
            </a:r>
            <a:r>
              <a:rPr sz="682" spc="-143" dirty="0">
                <a:latin typeface="DejaVu Serif"/>
                <a:cs typeface="DejaVu Serif"/>
              </a:rPr>
              <a:t> </a:t>
            </a:r>
            <a:r>
              <a:rPr sz="682" spc="-44" dirty="0">
                <a:latin typeface="DejaVu Sans"/>
                <a:cs typeface="DejaVu Sans"/>
              </a:rPr>
              <a:t>− </a:t>
            </a:r>
            <a:r>
              <a:rPr sz="682" spc="-51" dirty="0">
                <a:latin typeface="DejaVu Serif"/>
                <a:cs typeface="DejaVu Serif"/>
              </a:rPr>
              <a:t>a</a:t>
            </a:r>
            <a:endParaRPr sz="682">
              <a:latin typeface="DejaVu Serif"/>
              <a:cs typeface="DejaVu Serif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4061113" y="3729802"/>
            <a:ext cx="1159885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82" spc="14" dirty="0">
                <a:latin typeface="Times New Roman"/>
                <a:cs typeface="Times New Roman"/>
              </a:rPr>
              <a:t>exists, </a:t>
            </a:r>
            <a:r>
              <a:rPr sz="682" spc="34" dirty="0">
                <a:latin typeface="Times New Roman"/>
                <a:cs typeface="Times New Roman"/>
              </a:rPr>
              <a:t>and </a:t>
            </a:r>
            <a:r>
              <a:rPr sz="682" spc="-14" dirty="0">
                <a:latin typeface="Times New Roman"/>
                <a:cs typeface="Times New Roman"/>
              </a:rPr>
              <a:t>we </a:t>
            </a:r>
            <a:r>
              <a:rPr sz="682" spc="31" dirty="0">
                <a:latin typeface="Times New Roman"/>
                <a:cs typeface="Times New Roman"/>
              </a:rPr>
              <a:t>must </a:t>
            </a:r>
            <a:r>
              <a:rPr sz="682" spc="3" dirty="0">
                <a:latin typeface="Times New Roman"/>
                <a:cs typeface="Times New Roman"/>
              </a:rPr>
              <a:t>show</a:t>
            </a:r>
            <a:r>
              <a:rPr sz="682" spc="20" dirty="0">
                <a:latin typeface="Times New Roman"/>
                <a:cs typeface="Times New Roman"/>
              </a:rPr>
              <a:t> </a:t>
            </a:r>
            <a:r>
              <a:rPr sz="682" spc="55" dirty="0">
                <a:latin typeface="Times New Roman"/>
                <a:cs typeface="Times New Roman"/>
              </a:rPr>
              <a:t>that</a:t>
            </a:r>
            <a:endParaRPr sz="682">
              <a:latin typeface="Times New Roman"/>
              <a:cs typeface="Times New Roman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4058005" y="3844501"/>
            <a:ext cx="2362200" cy="279984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R="3464" algn="r">
              <a:lnSpc>
                <a:spcPts val="716"/>
              </a:lnSpc>
              <a:spcBef>
                <a:spcPts val="65"/>
              </a:spcBef>
            </a:pPr>
            <a:r>
              <a:rPr sz="682" spc="10" dirty="0">
                <a:latin typeface="Times New Roman"/>
                <a:cs typeface="Times New Roman"/>
              </a:rPr>
              <a:t>lim</a:t>
            </a:r>
            <a:r>
              <a:rPr sz="682" spc="24" dirty="0">
                <a:latin typeface="Times New Roman"/>
                <a:cs typeface="Times New Roman"/>
              </a:rPr>
              <a:t> </a:t>
            </a:r>
            <a:r>
              <a:rPr sz="682" spc="78" dirty="0">
                <a:latin typeface="DejaVu Serif"/>
                <a:cs typeface="DejaVu Serif"/>
              </a:rPr>
              <a:t>f</a:t>
            </a:r>
            <a:r>
              <a:rPr sz="682" spc="-147" dirty="0">
                <a:latin typeface="DejaVu Serif"/>
                <a:cs typeface="DejaVu Serif"/>
              </a:rPr>
              <a:t> </a:t>
            </a:r>
            <a:r>
              <a:rPr sz="682" spc="24" dirty="0">
                <a:latin typeface="Times New Roman"/>
                <a:cs typeface="Times New Roman"/>
              </a:rPr>
              <a:t>(</a:t>
            </a:r>
            <a:r>
              <a:rPr sz="682" spc="24" dirty="0">
                <a:latin typeface="DejaVu Serif"/>
                <a:cs typeface="DejaVu Serif"/>
              </a:rPr>
              <a:t>x</a:t>
            </a:r>
            <a:r>
              <a:rPr sz="682" spc="24" dirty="0">
                <a:latin typeface="Times New Roman"/>
                <a:cs typeface="Times New Roman"/>
              </a:rPr>
              <a:t>)</a:t>
            </a:r>
            <a:r>
              <a:rPr sz="682" spc="3" dirty="0">
                <a:latin typeface="Times New Roman"/>
                <a:cs typeface="Times New Roman"/>
              </a:rPr>
              <a:t> </a:t>
            </a:r>
            <a:r>
              <a:rPr sz="682" spc="143" dirty="0">
                <a:latin typeface="Times New Roman"/>
                <a:cs typeface="Times New Roman"/>
              </a:rPr>
              <a:t>=</a:t>
            </a:r>
            <a:r>
              <a:rPr sz="682" spc="7" dirty="0">
                <a:latin typeface="Times New Roman"/>
                <a:cs typeface="Times New Roman"/>
              </a:rPr>
              <a:t> </a:t>
            </a:r>
            <a:r>
              <a:rPr sz="682" spc="78" dirty="0">
                <a:latin typeface="DejaVu Serif"/>
                <a:cs typeface="DejaVu Serif"/>
              </a:rPr>
              <a:t>f</a:t>
            </a:r>
            <a:r>
              <a:rPr sz="682" spc="-150" dirty="0">
                <a:latin typeface="DejaVu Serif"/>
                <a:cs typeface="DejaVu Serif"/>
              </a:rPr>
              <a:t> </a:t>
            </a:r>
            <a:r>
              <a:rPr sz="682" spc="-3" dirty="0">
                <a:latin typeface="Times New Roman"/>
                <a:cs typeface="Times New Roman"/>
              </a:rPr>
              <a:t>(</a:t>
            </a:r>
            <a:r>
              <a:rPr sz="682" spc="-3" dirty="0">
                <a:latin typeface="DejaVu Serif"/>
                <a:cs typeface="DejaVu Serif"/>
              </a:rPr>
              <a:t>a</a:t>
            </a:r>
            <a:r>
              <a:rPr sz="682" spc="-3" dirty="0">
                <a:latin typeface="Times New Roman"/>
                <a:cs typeface="Times New Roman"/>
              </a:rPr>
              <a:t>)</a:t>
            </a:r>
            <a:r>
              <a:rPr sz="682" spc="-3" dirty="0">
                <a:latin typeface="DejaVu Serif"/>
                <a:cs typeface="DejaVu Serif"/>
              </a:rPr>
              <a:t>.</a:t>
            </a:r>
            <a:endParaRPr sz="682">
              <a:latin typeface="DejaVu Serif"/>
              <a:cs typeface="DejaVu Serif"/>
            </a:endParaRPr>
          </a:p>
          <a:p>
            <a:pPr marR="488793" algn="r">
              <a:lnSpc>
                <a:spcPts val="470"/>
              </a:lnSpc>
            </a:pPr>
            <a:r>
              <a:rPr sz="477" spc="37" dirty="0">
                <a:latin typeface="DejaVu Serif"/>
                <a:cs typeface="DejaVu Serif"/>
              </a:rPr>
              <a:t>x</a:t>
            </a:r>
            <a:r>
              <a:rPr sz="477" spc="139" dirty="0">
                <a:latin typeface="DejaVu Sans"/>
                <a:cs typeface="DejaVu Sans"/>
              </a:rPr>
              <a:t>→</a:t>
            </a:r>
            <a:r>
              <a:rPr sz="477" spc="7" dirty="0">
                <a:latin typeface="DejaVu Serif"/>
                <a:cs typeface="DejaVu Serif"/>
              </a:rPr>
              <a:t>a</a:t>
            </a:r>
            <a:endParaRPr sz="477">
              <a:latin typeface="DejaVu Serif"/>
              <a:cs typeface="DejaVu Serif"/>
            </a:endParaRPr>
          </a:p>
          <a:p>
            <a:pPr marL="8659">
              <a:spcBef>
                <a:spcPts val="61"/>
              </a:spcBef>
            </a:pPr>
            <a:r>
              <a:rPr sz="682" spc="27" dirty="0">
                <a:latin typeface="Times New Roman"/>
                <a:cs typeface="Times New Roman"/>
              </a:rPr>
              <a:t>This </a:t>
            </a:r>
            <a:r>
              <a:rPr sz="682" spc="-7" dirty="0">
                <a:latin typeface="Times New Roman"/>
                <a:cs typeface="Times New Roman"/>
              </a:rPr>
              <a:t>follows </a:t>
            </a:r>
            <a:r>
              <a:rPr sz="682" spc="10" dirty="0">
                <a:latin typeface="Times New Roman"/>
                <a:cs typeface="Times New Roman"/>
              </a:rPr>
              <a:t>from </a:t>
            </a:r>
            <a:r>
              <a:rPr sz="682" spc="34" dirty="0">
                <a:latin typeface="Times New Roman"/>
                <a:cs typeface="Times New Roman"/>
              </a:rPr>
              <a:t>the </a:t>
            </a:r>
            <a:r>
              <a:rPr sz="682" spc="-3" dirty="0">
                <a:latin typeface="Times New Roman"/>
                <a:cs typeface="Times New Roman"/>
              </a:rPr>
              <a:t>following</a:t>
            </a:r>
            <a:r>
              <a:rPr sz="682" spc="41" dirty="0">
                <a:latin typeface="Times New Roman"/>
                <a:cs typeface="Times New Roman"/>
              </a:rPr>
              <a:t> </a:t>
            </a:r>
            <a:r>
              <a:rPr sz="682" spc="27" dirty="0">
                <a:latin typeface="Times New Roman"/>
                <a:cs typeface="Times New Roman"/>
              </a:rPr>
              <a:t>computation</a:t>
            </a:r>
            <a:endParaRPr sz="682">
              <a:latin typeface="Times New Roman"/>
              <a:cs typeface="Times New Roman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4478638" y="4231293"/>
            <a:ext cx="605270" cy="81724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  <a:tabLst>
                <a:tab pos="451127" algn="l"/>
              </a:tabLst>
            </a:pPr>
            <a:r>
              <a:rPr sz="477" spc="37" dirty="0">
                <a:latin typeface="DejaVu Serif"/>
                <a:cs typeface="DejaVu Serif"/>
              </a:rPr>
              <a:t>x</a:t>
            </a:r>
            <a:r>
              <a:rPr sz="477" spc="139" dirty="0">
                <a:latin typeface="DejaVu Sans"/>
                <a:cs typeface="DejaVu Sans"/>
              </a:rPr>
              <a:t>→</a:t>
            </a:r>
            <a:r>
              <a:rPr sz="477" spc="7" dirty="0">
                <a:latin typeface="DejaVu Serif"/>
                <a:cs typeface="DejaVu Serif"/>
              </a:rPr>
              <a:t>a	</a:t>
            </a:r>
            <a:r>
              <a:rPr sz="477" spc="37" dirty="0">
                <a:latin typeface="DejaVu Serif"/>
                <a:cs typeface="DejaVu Serif"/>
              </a:rPr>
              <a:t>x</a:t>
            </a:r>
            <a:r>
              <a:rPr sz="477" spc="139" dirty="0">
                <a:latin typeface="DejaVu Sans"/>
                <a:cs typeface="DejaVu Sans"/>
              </a:rPr>
              <a:t>→</a:t>
            </a:r>
            <a:r>
              <a:rPr sz="477" spc="7" dirty="0">
                <a:latin typeface="DejaVu Serif"/>
                <a:cs typeface="DejaVu Serif"/>
              </a:rPr>
              <a:t>a</a:t>
            </a:r>
            <a:endParaRPr sz="477">
              <a:latin typeface="DejaVu Serif"/>
              <a:cs typeface="DejaVu Serif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4491384" y="4153648"/>
            <a:ext cx="1339561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82" spc="10" dirty="0">
                <a:latin typeface="Times New Roman"/>
                <a:cs typeface="Times New Roman"/>
              </a:rPr>
              <a:t>lim</a:t>
            </a:r>
            <a:r>
              <a:rPr sz="682" spc="34" dirty="0">
                <a:latin typeface="Times New Roman"/>
                <a:cs typeface="Times New Roman"/>
              </a:rPr>
              <a:t> </a:t>
            </a:r>
            <a:r>
              <a:rPr sz="682" spc="78" dirty="0">
                <a:latin typeface="DejaVu Serif"/>
                <a:cs typeface="DejaVu Serif"/>
              </a:rPr>
              <a:t>f</a:t>
            </a:r>
            <a:r>
              <a:rPr sz="682" spc="-143" dirty="0">
                <a:latin typeface="DejaVu Serif"/>
                <a:cs typeface="DejaVu Serif"/>
              </a:rPr>
              <a:t> </a:t>
            </a:r>
            <a:r>
              <a:rPr sz="682" spc="24" dirty="0">
                <a:latin typeface="Times New Roman"/>
                <a:cs typeface="Times New Roman"/>
              </a:rPr>
              <a:t>(</a:t>
            </a:r>
            <a:r>
              <a:rPr sz="682" spc="24" dirty="0">
                <a:latin typeface="DejaVu Serif"/>
                <a:cs typeface="DejaVu Serif"/>
              </a:rPr>
              <a:t>x</a:t>
            </a:r>
            <a:r>
              <a:rPr sz="682" spc="24" dirty="0">
                <a:latin typeface="Times New Roman"/>
                <a:cs typeface="Times New Roman"/>
              </a:rPr>
              <a:t>)</a:t>
            </a:r>
            <a:r>
              <a:rPr sz="682" spc="14" dirty="0">
                <a:latin typeface="Times New Roman"/>
                <a:cs typeface="Times New Roman"/>
              </a:rPr>
              <a:t> </a:t>
            </a:r>
            <a:r>
              <a:rPr sz="682" spc="143" dirty="0">
                <a:latin typeface="Times New Roman"/>
                <a:cs typeface="Times New Roman"/>
              </a:rPr>
              <a:t>=</a:t>
            </a:r>
            <a:r>
              <a:rPr sz="682" spc="109" dirty="0">
                <a:latin typeface="Times New Roman"/>
                <a:cs typeface="Times New Roman"/>
              </a:rPr>
              <a:t> </a:t>
            </a:r>
            <a:r>
              <a:rPr sz="682" spc="10" dirty="0">
                <a:latin typeface="Times New Roman"/>
                <a:cs typeface="Times New Roman"/>
              </a:rPr>
              <a:t>lim</a:t>
            </a:r>
            <a:r>
              <a:rPr sz="682" spc="51" dirty="0">
                <a:latin typeface="Times New Roman"/>
                <a:cs typeface="Times New Roman"/>
              </a:rPr>
              <a:t> </a:t>
            </a:r>
            <a:r>
              <a:rPr sz="682" spc="78" dirty="0">
                <a:latin typeface="DejaVu Serif"/>
                <a:cs typeface="DejaVu Serif"/>
              </a:rPr>
              <a:t>f</a:t>
            </a:r>
            <a:r>
              <a:rPr sz="682" spc="-143" dirty="0">
                <a:latin typeface="DejaVu Serif"/>
                <a:cs typeface="DejaVu Serif"/>
              </a:rPr>
              <a:t> </a:t>
            </a:r>
            <a:r>
              <a:rPr sz="682" spc="24" dirty="0">
                <a:latin typeface="Times New Roman"/>
                <a:cs typeface="Times New Roman"/>
              </a:rPr>
              <a:t>(</a:t>
            </a:r>
            <a:r>
              <a:rPr sz="682" spc="24" dirty="0">
                <a:latin typeface="DejaVu Serif"/>
                <a:cs typeface="DejaVu Serif"/>
              </a:rPr>
              <a:t>x</a:t>
            </a:r>
            <a:r>
              <a:rPr sz="682" spc="24" dirty="0">
                <a:latin typeface="Times New Roman"/>
                <a:cs typeface="Times New Roman"/>
              </a:rPr>
              <a:t>)</a:t>
            </a:r>
            <a:r>
              <a:rPr sz="682" spc="-24" dirty="0">
                <a:latin typeface="Times New Roman"/>
                <a:cs typeface="Times New Roman"/>
              </a:rPr>
              <a:t> </a:t>
            </a:r>
            <a:r>
              <a:rPr sz="682" spc="-44" dirty="0">
                <a:latin typeface="DejaVu Sans"/>
                <a:cs typeface="DejaVu Sans"/>
              </a:rPr>
              <a:t>−</a:t>
            </a:r>
            <a:r>
              <a:rPr sz="682" spc="-72" dirty="0">
                <a:latin typeface="DejaVu Sans"/>
                <a:cs typeface="DejaVu Sans"/>
              </a:rPr>
              <a:t> </a:t>
            </a:r>
            <a:r>
              <a:rPr sz="682" spc="78" dirty="0">
                <a:latin typeface="DejaVu Serif"/>
                <a:cs typeface="DejaVu Serif"/>
              </a:rPr>
              <a:t>f</a:t>
            </a:r>
            <a:r>
              <a:rPr sz="682" spc="-143" dirty="0">
                <a:latin typeface="DejaVu Serif"/>
                <a:cs typeface="DejaVu Serif"/>
              </a:rPr>
              <a:t> </a:t>
            </a:r>
            <a:r>
              <a:rPr sz="682" spc="7" dirty="0">
                <a:latin typeface="Times New Roman"/>
                <a:cs typeface="Times New Roman"/>
              </a:rPr>
              <a:t>(</a:t>
            </a:r>
            <a:r>
              <a:rPr sz="682" spc="7" dirty="0">
                <a:latin typeface="DejaVu Serif"/>
                <a:cs typeface="DejaVu Serif"/>
              </a:rPr>
              <a:t>a</a:t>
            </a:r>
            <a:r>
              <a:rPr sz="682" spc="7" dirty="0">
                <a:latin typeface="Times New Roman"/>
                <a:cs typeface="Times New Roman"/>
              </a:rPr>
              <a:t>)</a:t>
            </a:r>
            <a:r>
              <a:rPr sz="682" spc="-24" dirty="0">
                <a:latin typeface="Times New Roman"/>
                <a:cs typeface="Times New Roman"/>
              </a:rPr>
              <a:t> </a:t>
            </a:r>
            <a:r>
              <a:rPr sz="682" spc="143" dirty="0">
                <a:latin typeface="Times New Roman"/>
                <a:cs typeface="Times New Roman"/>
              </a:rPr>
              <a:t>+</a:t>
            </a:r>
            <a:r>
              <a:rPr sz="682" spc="-24" dirty="0">
                <a:latin typeface="Times New Roman"/>
                <a:cs typeface="Times New Roman"/>
              </a:rPr>
              <a:t> </a:t>
            </a:r>
            <a:r>
              <a:rPr sz="682" spc="78" dirty="0">
                <a:latin typeface="DejaVu Serif"/>
                <a:cs typeface="DejaVu Serif"/>
              </a:rPr>
              <a:t>f</a:t>
            </a:r>
            <a:r>
              <a:rPr sz="682" spc="-143" dirty="0">
                <a:latin typeface="DejaVu Serif"/>
                <a:cs typeface="DejaVu Serif"/>
              </a:rPr>
              <a:t> </a:t>
            </a:r>
            <a:r>
              <a:rPr sz="682" spc="7" dirty="0">
                <a:latin typeface="Times New Roman"/>
                <a:cs typeface="Times New Roman"/>
              </a:rPr>
              <a:t>(</a:t>
            </a:r>
            <a:r>
              <a:rPr sz="682" spc="7" dirty="0">
                <a:latin typeface="DejaVu Serif"/>
                <a:cs typeface="DejaVu Serif"/>
              </a:rPr>
              <a:t>a</a:t>
            </a:r>
            <a:r>
              <a:rPr sz="682" spc="7" dirty="0">
                <a:latin typeface="Times New Roman"/>
                <a:cs typeface="Times New Roman"/>
              </a:rPr>
              <a:t>)</a:t>
            </a:r>
            <a:endParaRPr sz="682">
              <a:latin typeface="Times New Roman"/>
              <a:cs typeface="Times New Roman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5066581" y="4083769"/>
            <a:ext cx="803997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  <a:tabLst>
                <a:tab pos="755053" algn="l"/>
              </a:tabLst>
            </a:pPr>
            <a:r>
              <a:rPr sz="682" spc="119" dirty="0">
                <a:latin typeface="Arial"/>
                <a:cs typeface="Arial"/>
              </a:rPr>
              <a:t>.	</a:t>
            </a:r>
            <a:r>
              <a:rPr sz="682" spc="-112" dirty="0">
                <a:latin typeface="Arial"/>
                <a:cs typeface="Arial"/>
              </a:rPr>
              <a:t>Σ</a:t>
            </a:r>
            <a:endParaRPr sz="682">
              <a:latin typeface="Arial"/>
              <a:cs typeface="Arial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7355534" y="4153648"/>
            <a:ext cx="358486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82" spc="24" dirty="0">
                <a:latin typeface="Times New Roman"/>
                <a:cs typeface="Times New Roman"/>
              </a:rPr>
              <a:t>(algebra)</a:t>
            </a:r>
            <a:endParaRPr sz="682">
              <a:latin typeface="Times New Roman"/>
              <a:cs typeface="Times New Roman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4921273" y="4449242"/>
            <a:ext cx="162791" cy="81724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477" spc="37" dirty="0">
                <a:latin typeface="DejaVu Serif"/>
                <a:cs typeface="DejaVu Serif"/>
              </a:rPr>
              <a:t>x</a:t>
            </a:r>
            <a:r>
              <a:rPr sz="477" spc="139" dirty="0">
                <a:latin typeface="DejaVu Sans"/>
                <a:cs typeface="DejaVu Sans"/>
              </a:rPr>
              <a:t>→</a:t>
            </a:r>
            <a:r>
              <a:rPr sz="477" spc="7" dirty="0">
                <a:latin typeface="DejaVu Serif"/>
                <a:cs typeface="DejaVu Serif"/>
              </a:rPr>
              <a:t>a</a:t>
            </a:r>
            <a:endParaRPr sz="477">
              <a:latin typeface="DejaVu Serif"/>
              <a:cs typeface="DejaVu Serif"/>
            </a:endParaRPr>
          </a:p>
        </p:txBody>
      </p:sp>
      <p:sp>
        <p:nvSpPr>
          <p:cNvPr id="37" name="object 37"/>
          <p:cNvSpPr/>
          <p:nvPr/>
        </p:nvSpPr>
        <p:spPr>
          <a:xfrm>
            <a:off x="5099971" y="4444962"/>
            <a:ext cx="437717" cy="0"/>
          </a:xfrm>
          <a:custGeom>
            <a:avLst/>
            <a:gdLst/>
            <a:ahLst/>
            <a:cxnLst/>
            <a:rect l="l" t="t" r="r" b="b"/>
            <a:pathLst>
              <a:path w="641985">
                <a:moveTo>
                  <a:pt x="0" y="0"/>
                </a:moveTo>
                <a:lnTo>
                  <a:pt x="641781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38" name="object 38"/>
          <p:cNvSpPr txBox="1"/>
          <p:nvPr/>
        </p:nvSpPr>
        <p:spPr>
          <a:xfrm>
            <a:off x="5209933" y="4430782"/>
            <a:ext cx="217776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82" dirty="0">
                <a:latin typeface="DejaVu Serif"/>
                <a:cs typeface="DejaVu Serif"/>
              </a:rPr>
              <a:t>x</a:t>
            </a:r>
            <a:r>
              <a:rPr sz="682" spc="-143" dirty="0">
                <a:latin typeface="DejaVu Serif"/>
                <a:cs typeface="DejaVu Serif"/>
              </a:rPr>
              <a:t> </a:t>
            </a:r>
            <a:r>
              <a:rPr sz="682" spc="-44" dirty="0">
                <a:latin typeface="DejaVu Sans"/>
                <a:cs typeface="DejaVu Sans"/>
              </a:rPr>
              <a:t>− </a:t>
            </a:r>
            <a:r>
              <a:rPr sz="682" spc="-51" dirty="0">
                <a:latin typeface="DejaVu Serif"/>
                <a:cs typeface="DejaVu Serif"/>
              </a:rPr>
              <a:t>a</a:t>
            </a:r>
            <a:endParaRPr sz="682">
              <a:latin typeface="DejaVu Serif"/>
              <a:cs typeface="DejaVu Serif"/>
            </a:endParaRPr>
          </a:p>
        </p:txBody>
      </p:sp>
      <p:sp>
        <p:nvSpPr>
          <p:cNvPr id="54" name="object 54"/>
          <p:cNvSpPr txBox="1">
            <a:spLocks noGrp="1"/>
          </p:cNvSpPr>
          <p:nvPr>
            <p:ph type="sldNum" sz="quarter" idx="4294967295"/>
          </p:nvPr>
        </p:nvSpPr>
        <p:spPr>
          <a:xfrm>
            <a:off x="3446318" y="0"/>
            <a:ext cx="0" cy="1923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7318">
              <a:lnSpc>
                <a:spcPts val="522"/>
              </a:lnSpc>
            </a:pPr>
            <a:fld id="{81D60167-4931-47E6-BA6A-407CBD079E47}" type="slidenum">
              <a:rPr spc="31" dirty="0"/>
              <a:pPr marL="17318">
                <a:lnSpc>
                  <a:spcPts val="522"/>
                </a:lnSpc>
              </a:pPr>
              <a:t>4</a:t>
            </a:fld>
            <a:endParaRPr spc="31" dirty="0"/>
          </a:p>
        </p:txBody>
      </p:sp>
      <p:sp>
        <p:nvSpPr>
          <p:cNvPr id="39" name="object 39"/>
          <p:cNvSpPr txBox="1"/>
          <p:nvPr/>
        </p:nvSpPr>
        <p:spPr>
          <a:xfrm>
            <a:off x="7139598" y="4371606"/>
            <a:ext cx="574098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82" spc="20" dirty="0">
                <a:latin typeface="Times New Roman"/>
                <a:cs typeface="Times New Roman"/>
              </a:rPr>
              <a:t>(more algebra)</a:t>
            </a:r>
            <a:endParaRPr sz="682">
              <a:latin typeface="Times New Roman"/>
              <a:cs typeface="Times New Roman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4985973" y="4675201"/>
            <a:ext cx="162791" cy="81724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477" spc="37" dirty="0">
                <a:latin typeface="DejaVu Serif"/>
                <a:cs typeface="DejaVu Serif"/>
              </a:rPr>
              <a:t>x</a:t>
            </a:r>
            <a:r>
              <a:rPr sz="477" spc="139" dirty="0">
                <a:latin typeface="DejaVu Sans"/>
                <a:cs typeface="DejaVu Sans"/>
              </a:rPr>
              <a:t>→</a:t>
            </a:r>
            <a:r>
              <a:rPr sz="477" spc="7" dirty="0">
                <a:latin typeface="DejaVu Serif"/>
                <a:cs typeface="DejaVu Serif"/>
              </a:rPr>
              <a:t>a</a:t>
            </a:r>
            <a:endParaRPr sz="477">
              <a:latin typeface="DejaVu Serif"/>
              <a:cs typeface="DejaVu Serif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5274633" y="4656740"/>
            <a:ext cx="217776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82" dirty="0">
                <a:latin typeface="DejaVu Serif"/>
                <a:cs typeface="DejaVu Serif"/>
              </a:rPr>
              <a:t>x</a:t>
            </a:r>
            <a:r>
              <a:rPr sz="682" spc="-143" dirty="0">
                <a:latin typeface="DejaVu Serif"/>
                <a:cs typeface="DejaVu Serif"/>
              </a:rPr>
              <a:t> </a:t>
            </a:r>
            <a:r>
              <a:rPr sz="682" spc="-44" dirty="0">
                <a:latin typeface="DejaVu Sans"/>
                <a:cs typeface="DejaVu Sans"/>
              </a:rPr>
              <a:t>− </a:t>
            </a:r>
            <a:r>
              <a:rPr sz="682" spc="-51" dirty="0">
                <a:latin typeface="DejaVu Serif"/>
                <a:cs typeface="DejaVu Serif"/>
              </a:rPr>
              <a:t>a</a:t>
            </a:r>
            <a:endParaRPr sz="682">
              <a:latin typeface="DejaVu Serif"/>
              <a:cs typeface="DejaVu Serif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4830214" y="4313244"/>
            <a:ext cx="1325707" cy="264787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R="343324" algn="ctr">
              <a:lnSpc>
                <a:spcPts val="637"/>
              </a:lnSpc>
              <a:spcBef>
                <a:spcPts val="65"/>
              </a:spcBef>
            </a:pPr>
            <a:r>
              <a:rPr sz="682" spc="78" dirty="0">
                <a:latin typeface="DejaVu Serif"/>
                <a:cs typeface="DejaVu Serif"/>
              </a:rPr>
              <a:t>f</a:t>
            </a:r>
            <a:r>
              <a:rPr sz="682" spc="-147" dirty="0">
                <a:latin typeface="DejaVu Serif"/>
                <a:cs typeface="DejaVu Serif"/>
              </a:rPr>
              <a:t> </a:t>
            </a:r>
            <a:r>
              <a:rPr sz="682" spc="24" dirty="0">
                <a:latin typeface="Times New Roman"/>
                <a:cs typeface="Times New Roman"/>
              </a:rPr>
              <a:t>(</a:t>
            </a:r>
            <a:r>
              <a:rPr sz="682" spc="24" dirty="0">
                <a:latin typeface="DejaVu Serif"/>
                <a:cs typeface="DejaVu Serif"/>
              </a:rPr>
              <a:t>x</a:t>
            </a:r>
            <a:r>
              <a:rPr sz="682" spc="24" dirty="0">
                <a:latin typeface="Times New Roman"/>
                <a:cs typeface="Times New Roman"/>
              </a:rPr>
              <a:t>)</a:t>
            </a:r>
            <a:r>
              <a:rPr sz="682" spc="-24" dirty="0">
                <a:latin typeface="Times New Roman"/>
                <a:cs typeface="Times New Roman"/>
              </a:rPr>
              <a:t> </a:t>
            </a:r>
            <a:r>
              <a:rPr sz="682" spc="-44" dirty="0">
                <a:latin typeface="DejaVu Sans"/>
                <a:cs typeface="DejaVu Sans"/>
              </a:rPr>
              <a:t>−</a:t>
            </a:r>
            <a:r>
              <a:rPr sz="682" spc="-72" dirty="0">
                <a:latin typeface="DejaVu Sans"/>
                <a:cs typeface="DejaVu Sans"/>
              </a:rPr>
              <a:t> </a:t>
            </a:r>
            <a:r>
              <a:rPr sz="682" spc="78" dirty="0">
                <a:latin typeface="DejaVu Serif"/>
                <a:cs typeface="DejaVu Serif"/>
              </a:rPr>
              <a:t>f</a:t>
            </a:r>
            <a:r>
              <a:rPr sz="682" spc="-147" dirty="0">
                <a:latin typeface="DejaVu Serif"/>
                <a:cs typeface="DejaVu Serif"/>
              </a:rPr>
              <a:t> </a:t>
            </a:r>
            <a:r>
              <a:rPr sz="682" spc="7" dirty="0">
                <a:latin typeface="Times New Roman"/>
                <a:cs typeface="Times New Roman"/>
              </a:rPr>
              <a:t>(</a:t>
            </a:r>
            <a:r>
              <a:rPr sz="682" spc="7" dirty="0">
                <a:latin typeface="DejaVu Serif"/>
                <a:cs typeface="DejaVu Serif"/>
              </a:rPr>
              <a:t>a</a:t>
            </a:r>
            <a:r>
              <a:rPr sz="682" spc="7" dirty="0">
                <a:latin typeface="Times New Roman"/>
                <a:cs typeface="Times New Roman"/>
              </a:rPr>
              <a:t>)</a:t>
            </a:r>
            <a:endParaRPr sz="682">
              <a:latin typeface="Times New Roman"/>
              <a:cs typeface="Times New Roman"/>
            </a:endParaRPr>
          </a:p>
          <a:p>
            <a:pPr marL="8659">
              <a:lnSpc>
                <a:spcPts val="637"/>
              </a:lnSpc>
              <a:tabLst>
                <a:tab pos="736436" algn="l"/>
              </a:tabLst>
            </a:pPr>
            <a:r>
              <a:rPr sz="682" spc="143" dirty="0">
                <a:latin typeface="Times New Roman"/>
                <a:cs typeface="Times New Roman"/>
              </a:rPr>
              <a:t>=</a:t>
            </a:r>
            <a:r>
              <a:rPr sz="682" spc="123" dirty="0">
                <a:latin typeface="Times New Roman"/>
                <a:cs typeface="Times New Roman"/>
              </a:rPr>
              <a:t> </a:t>
            </a:r>
            <a:r>
              <a:rPr sz="682" spc="7" dirty="0">
                <a:latin typeface="Times New Roman"/>
                <a:cs typeface="Times New Roman"/>
              </a:rPr>
              <a:t>lim	</a:t>
            </a:r>
            <a:r>
              <a:rPr sz="682" spc="-31" dirty="0">
                <a:latin typeface="DejaVu Sans"/>
                <a:cs typeface="DejaVu Sans"/>
              </a:rPr>
              <a:t>·</a:t>
            </a:r>
            <a:r>
              <a:rPr sz="682" spc="-78" dirty="0">
                <a:latin typeface="DejaVu Sans"/>
                <a:cs typeface="DejaVu Sans"/>
              </a:rPr>
              <a:t> </a:t>
            </a:r>
            <a:r>
              <a:rPr sz="682" spc="17" dirty="0">
                <a:latin typeface="Times New Roman"/>
                <a:cs typeface="Times New Roman"/>
              </a:rPr>
              <a:t>(</a:t>
            </a:r>
            <a:r>
              <a:rPr sz="682" spc="17" dirty="0">
                <a:latin typeface="DejaVu Serif"/>
                <a:cs typeface="DejaVu Serif"/>
              </a:rPr>
              <a:t>x</a:t>
            </a:r>
            <a:r>
              <a:rPr sz="682" spc="-75" dirty="0">
                <a:latin typeface="DejaVu Serif"/>
                <a:cs typeface="DejaVu Serif"/>
              </a:rPr>
              <a:t> </a:t>
            </a:r>
            <a:r>
              <a:rPr sz="682" spc="-44" dirty="0">
                <a:latin typeface="DejaVu Sans"/>
                <a:cs typeface="DejaVu Sans"/>
              </a:rPr>
              <a:t>−</a:t>
            </a:r>
            <a:r>
              <a:rPr sz="682" spc="-78" dirty="0">
                <a:latin typeface="DejaVu Sans"/>
                <a:cs typeface="DejaVu Sans"/>
              </a:rPr>
              <a:t> </a:t>
            </a:r>
            <a:r>
              <a:rPr sz="682" spc="-7" dirty="0">
                <a:latin typeface="DejaVu Serif"/>
                <a:cs typeface="DejaVu Serif"/>
              </a:rPr>
              <a:t>a</a:t>
            </a:r>
            <a:r>
              <a:rPr sz="682" spc="-7" dirty="0">
                <a:latin typeface="Times New Roman"/>
                <a:cs typeface="Times New Roman"/>
              </a:rPr>
              <a:t>)</a:t>
            </a:r>
            <a:r>
              <a:rPr sz="682" spc="-27" dirty="0">
                <a:latin typeface="Times New Roman"/>
                <a:cs typeface="Times New Roman"/>
              </a:rPr>
              <a:t> </a:t>
            </a:r>
            <a:r>
              <a:rPr sz="682" spc="143" dirty="0">
                <a:latin typeface="Times New Roman"/>
                <a:cs typeface="Times New Roman"/>
              </a:rPr>
              <a:t>+</a:t>
            </a:r>
            <a:r>
              <a:rPr sz="682" spc="-31" dirty="0">
                <a:latin typeface="Times New Roman"/>
                <a:cs typeface="Times New Roman"/>
              </a:rPr>
              <a:t> </a:t>
            </a:r>
            <a:r>
              <a:rPr sz="682" spc="78" dirty="0">
                <a:latin typeface="DejaVu Serif"/>
                <a:cs typeface="DejaVu Serif"/>
              </a:rPr>
              <a:t>f</a:t>
            </a:r>
            <a:r>
              <a:rPr sz="682" spc="-147" dirty="0">
                <a:latin typeface="DejaVu Serif"/>
                <a:cs typeface="DejaVu Serif"/>
              </a:rPr>
              <a:t> </a:t>
            </a:r>
            <a:r>
              <a:rPr sz="682" spc="7" dirty="0">
                <a:latin typeface="Times New Roman"/>
                <a:cs typeface="Times New Roman"/>
              </a:rPr>
              <a:t>(</a:t>
            </a:r>
            <a:r>
              <a:rPr sz="682" spc="7" dirty="0">
                <a:latin typeface="DejaVu Serif"/>
                <a:cs typeface="DejaVu Serif"/>
              </a:rPr>
              <a:t>a</a:t>
            </a:r>
            <a:r>
              <a:rPr sz="682" spc="7" dirty="0">
                <a:latin typeface="Times New Roman"/>
                <a:cs typeface="Times New Roman"/>
              </a:rPr>
              <a:t>)</a:t>
            </a:r>
            <a:endParaRPr sz="682">
              <a:latin typeface="Times New Roman"/>
              <a:cs typeface="Times New Roman"/>
            </a:endParaRPr>
          </a:p>
          <a:p>
            <a:pPr marL="334232">
              <a:lnSpc>
                <a:spcPts val="409"/>
              </a:lnSpc>
              <a:spcBef>
                <a:spcPts val="3"/>
              </a:spcBef>
              <a:tabLst>
                <a:tab pos="782328" algn="l"/>
              </a:tabLst>
            </a:pPr>
            <a:r>
              <a:rPr sz="682" u="sng" spc="-3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	</a:t>
            </a:r>
            <a:endParaRPr sz="682">
              <a:latin typeface="Times New Roman"/>
              <a:cs typeface="Times New Roman"/>
            </a:endParaRPr>
          </a:p>
          <a:p>
            <a:pPr marR="373630" algn="ctr">
              <a:lnSpc>
                <a:spcPts val="409"/>
              </a:lnSpc>
              <a:tabLst>
                <a:tab pos="682318" algn="l"/>
              </a:tabLst>
            </a:pPr>
            <a:r>
              <a:rPr sz="682" spc="317" dirty="0">
                <a:latin typeface="Arial"/>
                <a:cs typeface="Arial"/>
              </a:rPr>
              <a:t>.	</a:t>
            </a:r>
            <a:r>
              <a:rPr sz="682" spc="85" dirty="0">
                <a:latin typeface="Arial"/>
                <a:cs typeface="Arial"/>
              </a:rPr>
              <a:t>Σ</a:t>
            </a:r>
            <a:endParaRPr sz="682">
              <a:latin typeface="Arial"/>
              <a:cs typeface="Arial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5730950" y="4675201"/>
            <a:ext cx="695325" cy="81724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  <a:tabLst>
                <a:tab pos="540746" algn="l"/>
              </a:tabLst>
            </a:pPr>
            <a:r>
              <a:rPr sz="477" spc="37" dirty="0">
                <a:latin typeface="DejaVu Serif"/>
                <a:cs typeface="DejaVu Serif"/>
              </a:rPr>
              <a:t>x</a:t>
            </a:r>
            <a:r>
              <a:rPr sz="477" spc="139" dirty="0">
                <a:latin typeface="DejaVu Sans"/>
                <a:cs typeface="DejaVu Sans"/>
              </a:rPr>
              <a:t>→</a:t>
            </a:r>
            <a:r>
              <a:rPr sz="477" spc="7" dirty="0">
                <a:latin typeface="DejaVu Serif"/>
                <a:cs typeface="DejaVu Serif"/>
              </a:rPr>
              <a:t>a	</a:t>
            </a:r>
            <a:r>
              <a:rPr sz="477" spc="37" dirty="0">
                <a:latin typeface="DejaVu Serif"/>
                <a:cs typeface="DejaVu Serif"/>
              </a:rPr>
              <a:t>x</a:t>
            </a:r>
            <a:r>
              <a:rPr sz="477" spc="139" dirty="0">
                <a:latin typeface="DejaVu Sans"/>
                <a:cs typeface="DejaVu Sans"/>
              </a:rPr>
              <a:t>→</a:t>
            </a:r>
            <a:r>
              <a:rPr sz="477" spc="7" dirty="0">
                <a:latin typeface="DejaVu Serif"/>
                <a:cs typeface="DejaVu Serif"/>
              </a:rPr>
              <a:t>a</a:t>
            </a:r>
            <a:endParaRPr sz="477">
              <a:latin typeface="DejaVu Serif"/>
              <a:cs typeface="DejaVu Serif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4830214" y="4539203"/>
            <a:ext cx="1774681" cy="162195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334232">
              <a:lnSpc>
                <a:spcPts val="637"/>
              </a:lnSpc>
              <a:spcBef>
                <a:spcPts val="65"/>
              </a:spcBef>
            </a:pPr>
            <a:r>
              <a:rPr sz="682" spc="78" dirty="0">
                <a:latin typeface="DejaVu Serif"/>
                <a:cs typeface="DejaVu Serif"/>
              </a:rPr>
              <a:t>f</a:t>
            </a:r>
            <a:r>
              <a:rPr sz="682" spc="-147" dirty="0">
                <a:latin typeface="DejaVu Serif"/>
                <a:cs typeface="DejaVu Serif"/>
              </a:rPr>
              <a:t> </a:t>
            </a:r>
            <a:r>
              <a:rPr sz="682" spc="24" dirty="0">
                <a:latin typeface="Times New Roman"/>
                <a:cs typeface="Times New Roman"/>
              </a:rPr>
              <a:t>(</a:t>
            </a:r>
            <a:r>
              <a:rPr sz="682" spc="24" dirty="0">
                <a:latin typeface="DejaVu Serif"/>
                <a:cs typeface="DejaVu Serif"/>
              </a:rPr>
              <a:t>x</a:t>
            </a:r>
            <a:r>
              <a:rPr sz="682" spc="24" dirty="0">
                <a:latin typeface="Times New Roman"/>
                <a:cs typeface="Times New Roman"/>
              </a:rPr>
              <a:t>)</a:t>
            </a:r>
            <a:r>
              <a:rPr sz="682" spc="-20" dirty="0">
                <a:latin typeface="Times New Roman"/>
                <a:cs typeface="Times New Roman"/>
              </a:rPr>
              <a:t> </a:t>
            </a:r>
            <a:r>
              <a:rPr sz="682" spc="-44" dirty="0">
                <a:latin typeface="DejaVu Sans"/>
                <a:cs typeface="DejaVu Sans"/>
              </a:rPr>
              <a:t>−</a:t>
            </a:r>
            <a:r>
              <a:rPr sz="682" spc="-68" dirty="0">
                <a:latin typeface="DejaVu Sans"/>
                <a:cs typeface="DejaVu Sans"/>
              </a:rPr>
              <a:t> </a:t>
            </a:r>
            <a:r>
              <a:rPr sz="682" spc="78" dirty="0">
                <a:latin typeface="DejaVu Serif"/>
                <a:cs typeface="DejaVu Serif"/>
              </a:rPr>
              <a:t>f</a:t>
            </a:r>
            <a:r>
              <a:rPr sz="682" spc="-143" dirty="0">
                <a:latin typeface="DejaVu Serif"/>
                <a:cs typeface="DejaVu Serif"/>
              </a:rPr>
              <a:t> </a:t>
            </a:r>
            <a:r>
              <a:rPr sz="682" spc="7" dirty="0">
                <a:latin typeface="Times New Roman"/>
                <a:cs typeface="Times New Roman"/>
              </a:rPr>
              <a:t>(</a:t>
            </a:r>
            <a:r>
              <a:rPr sz="682" spc="7" dirty="0">
                <a:latin typeface="DejaVu Serif"/>
                <a:cs typeface="DejaVu Serif"/>
              </a:rPr>
              <a:t>a</a:t>
            </a:r>
            <a:r>
              <a:rPr sz="682" spc="7" dirty="0">
                <a:latin typeface="Times New Roman"/>
                <a:cs typeface="Times New Roman"/>
              </a:rPr>
              <a:t>)</a:t>
            </a:r>
            <a:endParaRPr sz="682">
              <a:latin typeface="Times New Roman"/>
              <a:cs typeface="Times New Roman"/>
            </a:endParaRPr>
          </a:p>
          <a:p>
            <a:pPr marL="8659">
              <a:lnSpc>
                <a:spcPts val="637"/>
              </a:lnSpc>
              <a:tabLst>
                <a:tab pos="177074" algn="l"/>
                <a:tab pos="865886" algn="l"/>
              </a:tabLst>
            </a:pPr>
            <a:r>
              <a:rPr sz="682" spc="143" dirty="0">
                <a:latin typeface="Times New Roman"/>
                <a:cs typeface="Times New Roman"/>
              </a:rPr>
              <a:t>=	</a:t>
            </a:r>
            <a:r>
              <a:rPr sz="682" spc="10" dirty="0">
                <a:latin typeface="Times New Roman"/>
                <a:cs typeface="Times New Roman"/>
              </a:rPr>
              <a:t>lim	</a:t>
            </a:r>
            <a:r>
              <a:rPr sz="682" spc="-31" dirty="0">
                <a:latin typeface="DejaVu Sans"/>
                <a:cs typeface="DejaVu Sans"/>
              </a:rPr>
              <a:t>·</a:t>
            </a:r>
            <a:r>
              <a:rPr sz="682" spc="24" dirty="0">
                <a:latin typeface="DejaVu Sans"/>
                <a:cs typeface="DejaVu Sans"/>
              </a:rPr>
              <a:t> </a:t>
            </a:r>
            <a:r>
              <a:rPr sz="682" spc="10" dirty="0">
                <a:latin typeface="Times New Roman"/>
                <a:cs typeface="Times New Roman"/>
              </a:rPr>
              <a:t>lim</a:t>
            </a:r>
            <a:r>
              <a:rPr sz="682" spc="34" dirty="0">
                <a:latin typeface="Times New Roman"/>
                <a:cs typeface="Times New Roman"/>
              </a:rPr>
              <a:t> </a:t>
            </a:r>
            <a:r>
              <a:rPr sz="682" spc="17" dirty="0">
                <a:latin typeface="Times New Roman"/>
                <a:cs typeface="Times New Roman"/>
              </a:rPr>
              <a:t>(</a:t>
            </a:r>
            <a:r>
              <a:rPr sz="682" spc="17" dirty="0">
                <a:latin typeface="DejaVu Serif"/>
                <a:cs typeface="DejaVu Serif"/>
              </a:rPr>
              <a:t>x</a:t>
            </a:r>
            <a:r>
              <a:rPr sz="682" spc="-72" dirty="0">
                <a:latin typeface="DejaVu Serif"/>
                <a:cs typeface="DejaVu Serif"/>
              </a:rPr>
              <a:t> </a:t>
            </a:r>
            <a:r>
              <a:rPr sz="682" spc="-44" dirty="0">
                <a:latin typeface="DejaVu Sans"/>
                <a:cs typeface="DejaVu Sans"/>
              </a:rPr>
              <a:t>−</a:t>
            </a:r>
            <a:r>
              <a:rPr sz="682" spc="-72" dirty="0">
                <a:latin typeface="DejaVu Sans"/>
                <a:cs typeface="DejaVu Sans"/>
              </a:rPr>
              <a:t> </a:t>
            </a:r>
            <a:r>
              <a:rPr sz="682" spc="-7" dirty="0">
                <a:latin typeface="DejaVu Serif"/>
                <a:cs typeface="DejaVu Serif"/>
              </a:rPr>
              <a:t>a</a:t>
            </a:r>
            <a:r>
              <a:rPr sz="682" spc="-7" dirty="0">
                <a:latin typeface="Times New Roman"/>
                <a:cs typeface="Times New Roman"/>
              </a:rPr>
              <a:t>)</a:t>
            </a:r>
            <a:r>
              <a:rPr sz="682" spc="-27" dirty="0">
                <a:latin typeface="Times New Roman"/>
                <a:cs typeface="Times New Roman"/>
              </a:rPr>
              <a:t> </a:t>
            </a:r>
            <a:r>
              <a:rPr sz="682" spc="143" dirty="0">
                <a:latin typeface="Times New Roman"/>
                <a:cs typeface="Times New Roman"/>
              </a:rPr>
              <a:t>+</a:t>
            </a:r>
            <a:r>
              <a:rPr sz="682" spc="72" dirty="0">
                <a:latin typeface="Times New Roman"/>
                <a:cs typeface="Times New Roman"/>
              </a:rPr>
              <a:t> </a:t>
            </a:r>
            <a:r>
              <a:rPr sz="682" spc="10" dirty="0">
                <a:latin typeface="Times New Roman"/>
                <a:cs typeface="Times New Roman"/>
              </a:rPr>
              <a:t>lim</a:t>
            </a:r>
            <a:r>
              <a:rPr sz="682" spc="34" dirty="0">
                <a:latin typeface="Times New Roman"/>
                <a:cs typeface="Times New Roman"/>
              </a:rPr>
              <a:t> </a:t>
            </a:r>
            <a:r>
              <a:rPr sz="682" spc="78" dirty="0">
                <a:latin typeface="DejaVu Serif"/>
                <a:cs typeface="DejaVu Serif"/>
              </a:rPr>
              <a:t>f</a:t>
            </a:r>
            <a:r>
              <a:rPr sz="682" spc="-143" dirty="0">
                <a:latin typeface="DejaVu Serif"/>
                <a:cs typeface="DejaVu Serif"/>
              </a:rPr>
              <a:t> </a:t>
            </a:r>
            <a:r>
              <a:rPr sz="682" spc="7" dirty="0">
                <a:latin typeface="Times New Roman"/>
                <a:cs typeface="Times New Roman"/>
              </a:rPr>
              <a:t>(</a:t>
            </a:r>
            <a:r>
              <a:rPr sz="682" spc="7" dirty="0">
                <a:latin typeface="DejaVu Serif"/>
                <a:cs typeface="DejaVu Serif"/>
              </a:rPr>
              <a:t>a</a:t>
            </a:r>
            <a:r>
              <a:rPr sz="682" spc="7" dirty="0">
                <a:latin typeface="Times New Roman"/>
                <a:cs typeface="Times New Roman"/>
              </a:rPr>
              <a:t>)</a:t>
            </a:r>
            <a:endParaRPr sz="682">
              <a:latin typeface="Times New Roman"/>
              <a:cs typeface="Times New Roman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7004957" y="4597565"/>
            <a:ext cx="708746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82" spc="24" dirty="0">
                <a:latin typeface="Times New Roman"/>
                <a:cs typeface="Times New Roman"/>
              </a:rPr>
              <a:t>(Limit </a:t>
            </a:r>
            <a:r>
              <a:rPr sz="682" spc="27" dirty="0">
                <a:latin typeface="Times New Roman"/>
                <a:cs typeface="Times New Roman"/>
              </a:rPr>
              <a:t>Properties)</a:t>
            </a:r>
            <a:endParaRPr sz="682">
              <a:latin typeface="Times New Roman"/>
              <a:cs typeface="Times New Roman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7202362" y="4783190"/>
            <a:ext cx="510886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82" spc="58" dirty="0">
                <a:latin typeface="Times New Roman"/>
                <a:cs typeface="Times New Roman"/>
              </a:rPr>
              <a:t>(</a:t>
            </a:r>
            <a:r>
              <a:rPr sz="682" spc="58" dirty="0">
                <a:latin typeface="DejaVu Serif"/>
                <a:cs typeface="DejaVu Serif"/>
              </a:rPr>
              <a:t>f</a:t>
            </a:r>
            <a:r>
              <a:rPr sz="682" spc="-156" dirty="0">
                <a:latin typeface="DejaVu Serif"/>
                <a:cs typeface="DejaVu Serif"/>
              </a:rPr>
              <a:t> </a:t>
            </a:r>
            <a:r>
              <a:rPr sz="716" spc="30" baseline="31746" dirty="0">
                <a:latin typeface="DejaVu Sans"/>
                <a:cs typeface="DejaVu Sans"/>
              </a:rPr>
              <a:t>j</a:t>
            </a:r>
            <a:r>
              <a:rPr sz="682" spc="20" dirty="0">
                <a:latin typeface="Times New Roman"/>
                <a:cs typeface="Times New Roman"/>
              </a:rPr>
              <a:t>(</a:t>
            </a:r>
            <a:r>
              <a:rPr sz="682" spc="20" dirty="0">
                <a:latin typeface="DejaVu Serif"/>
                <a:cs typeface="DejaVu Serif"/>
              </a:rPr>
              <a:t>a</a:t>
            </a:r>
            <a:r>
              <a:rPr sz="682" spc="20" dirty="0">
                <a:latin typeface="Times New Roman"/>
                <a:cs typeface="Times New Roman"/>
              </a:rPr>
              <a:t>) </a:t>
            </a:r>
            <a:r>
              <a:rPr sz="682" spc="17" dirty="0">
                <a:latin typeface="Times New Roman"/>
                <a:cs typeface="Times New Roman"/>
              </a:rPr>
              <a:t>exists)</a:t>
            </a:r>
            <a:endParaRPr sz="682">
              <a:latin typeface="Times New Roman"/>
              <a:cs typeface="Times New Roman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4830214" y="4783190"/>
            <a:ext cx="671945" cy="282356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82" spc="143" dirty="0">
                <a:latin typeface="Times New Roman"/>
                <a:cs typeface="Times New Roman"/>
              </a:rPr>
              <a:t>=</a:t>
            </a:r>
            <a:r>
              <a:rPr sz="682" spc="7" dirty="0">
                <a:latin typeface="Times New Roman"/>
                <a:cs typeface="Times New Roman"/>
              </a:rPr>
              <a:t> </a:t>
            </a:r>
            <a:r>
              <a:rPr sz="682" spc="78" dirty="0">
                <a:latin typeface="DejaVu Serif"/>
                <a:cs typeface="DejaVu Serif"/>
              </a:rPr>
              <a:t>f</a:t>
            </a:r>
            <a:r>
              <a:rPr sz="682" spc="-150" dirty="0">
                <a:latin typeface="DejaVu Serif"/>
                <a:cs typeface="DejaVu Serif"/>
              </a:rPr>
              <a:t> </a:t>
            </a:r>
            <a:r>
              <a:rPr sz="716" spc="30" baseline="31746" dirty="0">
                <a:latin typeface="DejaVu Sans"/>
                <a:cs typeface="DejaVu Sans"/>
              </a:rPr>
              <a:t>j</a:t>
            </a:r>
            <a:r>
              <a:rPr sz="682" spc="20" dirty="0">
                <a:latin typeface="Times New Roman"/>
                <a:cs typeface="Times New Roman"/>
              </a:rPr>
              <a:t>(</a:t>
            </a:r>
            <a:r>
              <a:rPr sz="682" spc="20" dirty="0">
                <a:latin typeface="DejaVu Serif"/>
                <a:cs typeface="DejaVu Serif"/>
              </a:rPr>
              <a:t>a</a:t>
            </a:r>
            <a:r>
              <a:rPr sz="682" spc="20" dirty="0">
                <a:latin typeface="Times New Roman"/>
                <a:cs typeface="Times New Roman"/>
              </a:rPr>
              <a:t>)</a:t>
            </a:r>
            <a:r>
              <a:rPr sz="682" spc="-27" dirty="0">
                <a:latin typeface="Times New Roman"/>
                <a:cs typeface="Times New Roman"/>
              </a:rPr>
              <a:t> </a:t>
            </a:r>
            <a:r>
              <a:rPr sz="682" spc="-31" dirty="0">
                <a:latin typeface="DejaVu Sans"/>
                <a:cs typeface="DejaVu Sans"/>
              </a:rPr>
              <a:t>·</a:t>
            </a:r>
            <a:r>
              <a:rPr sz="682" spc="-75" dirty="0">
                <a:latin typeface="DejaVu Sans"/>
                <a:cs typeface="DejaVu Sans"/>
              </a:rPr>
              <a:t> </a:t>
            </a:r>
            <a:r>
              <a:rPr sz="682" spc="-3" dirty="0">
                <a:latin typeface="Times New Roman"/>
                <a:cs typeface="Times New Roman"/>
              </a:rPr>
              <a:t>0</a:t>
            </a:r>
            <a:r>
              <a:rPr sz="682" spc="-31" dirty="0">
                <a:latin typeface="Times New Roman"/>
                <a:cs typeface="Times New Roman"/>
              </a:rPr>
              <a:t> </a:t>
            </a:r>
            <a:r>
              <a:rPr sz="682" spc="143" dirty="0">
                <a:latin typeface="Times New Roman"/>
                <a:cs typeface="Times New Roman"/>
              </a:rPr>
              <a:t>+</a:t>
            </a:r>
            <a:r>
              <a:rPr sz="682" spc="-27" dirty="0">
                <a:latin typeface="Times New Roman"/>
                <a:cs typeface="Times New Roman"/>
              </a:rPr>
              <a:t> </a:t>
            </a:r>
            <a:r>
              <a:rPr sz="682" spc="78" dirty="0">
                <a:latin typeface="DejaVu Serif"/>
                <a:cs typeface="DejaVu Serif"/>
              </a:rPr>
              <a:t>f</a:t>
            </a:r>
            <a:r>
              <a:rPr sz="682" spc="-147" dirty="0">
                <a:latin typeface="DejaVu Serif"/>
                <a:cs typeface="DejaVu Serif"/>
              </a:rPr>
              <a:t> </a:t>
            </a:r>
            <a:r>
              <a:rPr sz="682" spc="7" dirty="0">
                <a:latin typeface="Times New Roman"/>
                <a:cs typeface="Times New Roman"/>
              </a:rPr>
              <a:t>(</a:t>
            </a:r>
            <a:r>
              <a:rPr sz="682" spc="7" dirty="0">
                <a:latin typeface="DejaVu Serif"/>
                <a:cs typeface="DejaVu Serif"/>
              </a:rPr>
              <a:t>a</a:t>
            </a:r>
            <a:r>
              <a:rPr sz="682" spc="7" dirty="0">
                <a:latin typeface="Times New Roman"/>
                <a:cs typeface="Times New Roman"/>
              </a:rPr>
              <a:t>)</a:t>
            </a:r>
            <a:endParaRPr sz="682">
              <a:latin typeface="Times New Roman"/>
              <a:cs typeface="Times New Roman"/>
            </a:endParaRPr>
          </a:p>
          <a:p>
            <a:pPr marL="8659">
              <a:spcBef>
                <a:spcPts val="535"/>
              </a:spcBef>
            </a:pPr>
            <a:r>
              <a:rPr sz="682" spc="143" dirty="0">
                <a:latin typeface="Times New Roman"/>
                <a:cs typeface="Times New Roman"/>
              </a:rPr>
              <a:t>=</a:t>
            </a:r>
            <a:r>
              <a:rPr sz="682" spc="14" dirty="0">
                <a:latin typeface="Times New Roman"/>
                <a:cs typeface="Times New Roman"/>
              </a:rPr>
              <a:t> </a:t>
            </a:r>
            <a:r>
              <a:rPr sz="682" spc="78" dirty="0">
                <a:latin typeface="DejaVu Serif"/>
                <a:cs typeface="DejaVu Serif"/>
              </a:rPr>
              <a:t>f</a:t>
            </a:r>
            <a:r>
              <a:rPr sz="682" spc="-147" dirty="0">
                <a:latin typeface="DejaVu Serif"/>
                <a:cs typeface="DejaVu Serif"/>
              </a:rPr>
              <a:t> </a:t>
            </a:r>
            <a:r>
              <a:rPr sz="682" spc="-3" dirty="0">
                <a:latin typeface="Times New Roman"/>
                <a:cs typeface="Times New Roman"/>
              </a:rPr>
              <a:t>(</a:t>
            </a:r>
            <a:r>
              <a:rPr sz="682" spc="-3" dirty="0">
                <a:latin typeface="DejaVu Serif"/>
                <a:cs typeface="DejaVu Serif"/>
              </a:rPr>
              <a:t>a</a:t>
            </a:r>
            <a:r>
              <a:rPr sz="682" spc="-3" dirty="0">
                <a:latin typeface="Times New Roman"/>
                <a:cs typeface="Times New Roman"/>
              </a:rPr>
              <a:t>)</a:t>
            </a:r>
            <a:r>
              <a:rPr sz="682" spc="-3" dirty="0">
                <a:latin typeface="DejaVu Serif"/>
                <a:cs typeface="DejaVu Serif"/>
              </a:rPr>
              <a:t>.</a:t>
            </a:r>
            <a:endParaRPr sz="682">
              <a:latin typeface="DejaVu Serif"/>
              <a:cs typeface="DejaVu Serif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8046469" y="5105845"/>
            <a:ext cx="84426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82" spc="-10" dirty="0">
                <a:latin typeface="DejaVu Sans"/>
                <a:cs typeface="DejaVu Sans"/>
              </a:rPr>
              <a:t>Q</a:t>
            </a:r>
            <a:endParaRPr sz="682">
              <a:latin typeface="DejaVu Sans"/>
              <a:cs typeface="DejaVu Sans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4216397" y="5347632"/>
            <a:ext cx="2679122" cy="30749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1089285">
              <a:spcBef>
                <a:spcPts val="65"/>
              </a:spcBef>
            </a:pPr>
            <a:r>
              <a:rPr sz="682" b="1" spc="-31" dirty="0">
                <a:latin typeface="Georgia"/>
                <a:cs typeface="Georgia"/>
              </a:rPr>
              <a:t>4. </a:t>
            </a:r>
            <a:r>
              <a:rPr sz="682" b="1" spc="-34" dirty="0">
                <a:latin typeface="Georgia"/>
                <a:cs typeface="Georgia"/>
              </a:rPr>
              <a:t>Some </a:t>
            </a:r>
            <a:r>
              <a:rPr sz="682" b="1" spc="-27" dirty="0">
                <a:latin typeface="Georgia"/>
                <a:cs typeface="Georgia"/>
              </a:rPr>
              <a:t>non-differentiable</a:t>
            </a:r>
            <a:r>
              <a:rPr sz="682" b="1" spc="14" dirty="0">
                <a:latin typeface="Georgia"/>
                <a:cs typeface="Georgia"/>
              </a:rPr>
              <a:t> </a:t>
            </a:r>
            <a:r>
              <a:rPr sz="682" b="1" spc="-27" dirty="0">
                <a:latin typeface="Georgia"/>
                <a:cs typeface="Georgia"/>
              </a:rPr>
              <a:t>functions</a:t>
            </a:r>
            <a:endParaRPr sz="682">
              <a:latin typeface="Georgia"/>
              <a:cs typeface="Georgia"/>
            </a:endParaRPr>
          </a:p>
          <a:p>
            <a:pPr>
              <a:spcBef>
                <a:spcPts val="3"/>
              </a:spcBef>
            </a:pPr>
            <a:endParaRPr sz="580">
              <a:latin typeface="Times New Roman"/>
              <a:cs typeface="Times New Roman"/>
            </a:endParaRPr>
          </a:p>
          <a:p>
            <a:pPr marL="8659"/>
            <a:r>
              <a:rPr sz="682" b="1" spc="-3" dirty="0">
                <a:latin typeface="Georgia"/>
                <a:cs typeface="Georgia"/>
              </a:rPr>
              <a:t>4.1. </a:t>
            </a:r>
            <a:r>
              <a:rPr sz="682" b="1" spc="72" dirty="0">
                <a:latin typeface="Georgia"/>
                <a:cs typeface="Georgia"/>
              </a:rPr>
              <a:t>A </a:t>
            </a:r>
            <a:r>
              <a:rPr sz="682" b="1" spc="-24" dirty="0">
                <a:latin typeface="Georgia"/>
                <a:cs typeface="Georgia"/>
              </a:rPr>
              <a:t>graph </a:t>
            </a:r>
            <a:r>
              <a:rPr sz="682" b="1" spc="-14" dirty="0">
                <a:latin typeface="Georgia"/>
                <a:cs typeface="Georgia"/>
              </a:rPr>
              <a:t>with </a:t>
            </a:r>
            <a:r>
              <a:rPr sz="682" b="1" spc="-27" dirty="0">
                <a:latin typeface="Georgia"/>
                <a:cs typeface="Georgia"/>
              </a:rPr>
              <a:t>a </a:t>
            </a:r>
            <a:r>
              <a:rPr sz="682" b="1" spc="-31" dirty="0">
                <a:latin typeface="Georgia"/>
                <a:cs typeface="Georgia"/>
              </a:rPr>
              <a:t>corner. </a:t>
            </a:r>
            <a:r>
              <a:rPr sz="682" spc="17" dirty="0">
                <a:latin typeface="Times New Roman"/>
                <a:cs typeface="Times New Roman"/>
              </a:rPr>
              <a:t>Consider </a:t>
            </a:r>
            <a:r>
              <a:rPr sz="682" spc="34" dirty="0">
                <a:latin typeface="Times New Roman"/>
                <a:cs typeface="Times New Roman"/>
              </a:rPr>
              <a:t>the</a:t>
            </a:r>
            <a:r>
              <a:rPr sz="682" spc="-61" dirty="0">
                <a:latin typeface="Times New Roman"/>
                <a:cs typeface="Times New Roman"/>
              </a:rPr>
              <a:t> </a:t>
            </a:r>
            <a:r>
              <a:rPr sz="682" spc="17" dirty="0">
                <a:latin typeface="Times New Roman"/>
                <a:cs typeface="Times New Roman"/>
              </a:rPr>
              <a:t>function</a:t>
            </a:r>
            <a:endParaRPr sz="682">
              <a:latin typeface="Times New Roman"/>
              <a:cs typeface="Times New Roman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5502376" y="5760558"/>
            <a:ext cx="488806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82" spc="78" dirty="0">
                <a:latin typeface="DejaVu Serif"/>
                <a:cs typeface="DejaVu Serif"/>
              </a:rPr>
              <a:t>f</a:t>
            </a:r>
            <a:r>
              <a:rPr sz="682" spc="-150" dirty="0">
                <a:latin typeface="DejaVu Serif"/>
                <a:cs typeface="DejaVu Serif"/>
              </a:rPr>
              <a:t> </a:t>
            </a:r>
            <a:r>
              <a:rPr sz="682" spc="24" dirty="0">
                <a:latin typeface="Times New Roman"/>
                <a:cs typeface="Times New Roman"/>
              </a:rPr>
              <a:t>(</a:t>
            </a:r>
            <a:r>
              <a:rPr sz="682" spc="24" dirty="0">
                <a:latin typeface="DejaVu Serif"/>
                <a:cs typeface="DejaVu Serif"/>
              </a:rPr>
              <a:t>x</a:t>
            </a:r>
            <a:r>
              <a:rPr sz="682" spc="24" dirty="0">
                <a:latin typeface="Times New Roman"/>
                <a:cs typeface="Times New Roman"/>
              </a:rPr>
              <a:t>)</a:t>
            </a:r>
            <a:r>
              <a:rPr sz="682" dirty="0">
                <a:latin typeface="Times New Roman"/>
                <a:cs typeface="Times New Roman"/>
              </a:rPr>
              <a:t> </a:t>
            </a:r>
            <a:r>
              <a:rPr sz="682" spc="143" dirty="0">
                <a:latin typeface="Times New Roman"/>
                <a:cs typeface="Times New Roman"/>
              </a:rPr>
              <a:t>=</a:t>
            </a:r>
            <a:r>
              <a:rPr sz="682" dirty="0">
                <a:latin typeface="Times New Roman"/>
                <a:cs typeface="Times New Roman"/>
              </a:rPr>
              <a:t> </a:t>
            </a:r>
            <a:r>
              <a:rPr sz="682" spc="-27" dirty="0">
                <a:latin typeface="DejaVu Sans"/>
                <a:cs typeface="DejaVu Sans"/>
              </a:rPr>
              <a:t>|</a:t>
            </a:r>
            <a:r>
              <a:rPr sz="682" spc="-27" dirty="0">
                <a:latin typeface="DejaVu Serif"/>
                <a:cs typeface="DejaVu Serif"/>
              </a:rPr>
              <a:t>x</a:t>
            </a:r>
            <a:r>
              <a:rPr sz="682" spc="-27" dirty="0">
                <a:latin typeface="DejaVu Sans"/>
                <a:cs typeface="DejaVu Sans"/>
              </a:rPr>
              <a:t>|</a:t>
            </a:r>
            <a:r>
              <a:rPr sz="682" spc="-44" dirty="0">
                <a:latin typeface="DejaVu Sans"/>
                <a:cs typeface="DejaVu Sans"/>
              </a:rPr>
              <a:t> </a:t>
            </a:r>
            <a:r>
              <a:rPr sz="682" spc="143" dirty="0">
                <a:latin typeface="Times New Roman"/>
                <a:cs typeface="Times New Roman"/>
              </a:rPr>
              <a:t>=</a:t>
            </a:r>
            <a:endParaRPr sz="682">
              <a:latin typeface="Times New Roman"/>
              <a:cs typeface="Times New Roman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5997572" y="5613042"/>
            <a:ext cx="87024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82" spc="355" dirty="0">
                <a:latin typeface="Arial"/>
                <a:cs typeface="Arial"/>
              </a:rPr>
              <a:t>.</a:t>
            </a:r>
            <a:endParaRPr sz="682">
              <a:latin typeface="Arial"/>
              <a:cs typeface="Arial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6067070" y="5681017"/>
            <a:ext cx="612198" cy="264869"/>
          </a:xfrm>
          <a:prstGeom prst="rect">
            <a:avLst/>
          </a:prstGeom>
        </p:spPr>
        <p:txBody>
          <a:bodyPr vert="horz" wrap="square" lIns="0" tIns="29008" rIns="0" bIns="0" rtlCol="0">
            <a:spAutoFit/>
          </a:bodyPr>
          <a:lstStyle/>
          <a:p>
            <a:pPr marL="8659">
              <a:spcBef>
                <a:spcPts val="228"/>
              </a:spcBef>
              <a:tabLst>
                <a:tab pos="239850" algn="l"/>
              </a:tabLst>
            </a:pPr>
            <a:r>
              <a:rPr sz="682" dirty="0">
                <a:latin typeface="DejaVu Serif"/>
                <a:cs typeface="DejaVu Serif"/>
              </a:rPr>
              <a:t>x	</a:t>
            </a:r>
            <a:r>
              <a:rPr sz="682" spc="3" dirty="0">
                <a:latin typeface="Times New Roman"/>
                <a:cs typeface="Times New Roman"/>
              </a:rPr>
              <a:t>for </a:t>
            </a:r>
            <a:r>
              <a:rPr sz="682" dirty="0">
                <a:latin typeface="DejaVu Serif"/>
                <a:cs typeface="DejaVu Serif"/>
              </a:rPr>
              <a:t>x </a:t>
            </a:r>
            <a:r>
              <a:rPr sz="682" spc="-44" dirty="0">
                <a:latin typeface="DejaVu Sans"/>
                <a:cs typeface="DejaVu Sans"/>
              </a:rPr>
              <a:t>≥</a:t>
            </a:r>
            <a:r>
              <a:rPr sz="682" spc="-65" dirty="0">
                <a:latin typeface="DejaVu Sans"/>
                <a:cs typeface="DejaVu Sans"/>
              </a:rPr>
              <a:t> </a:t>
            </a:r>
            <a:r>
              <a:rPr sz="682" spc="7" dirty="0">
                <a:latin typeface="Times New Roman"/>
                <a:cs typeface="Times New Roman"/>
              </a:rPr>
              <a:t>0,</a:t>
            </a:r>
            <a:endParaRPr sz="682">
              <a:latin typeface="Times New Roman"/>
              <a:cs typeface="Times New Roman"/>
            </a:endParaRPr>
          </a:p>
          <a:p>
            <a:pPr marL="8659">
              <a:spcBef>
                <a:spcPts val="160"/>
              </a:spcBef>
              <a:tabLst>
                <a:tab pos="239850" algn="l"/>
              </a:tabLst>
            </a:pPr>
            <a:r>
              <a:rPr sz="682" spc="-20" dirty="0">
                <a:latin typeface="DejaVu Sans"/>
                <a:cs typeface="DejaVu Sans"/>
              </a:rPr>
              <a:t>−</a:t>
            </a:r>
            <a:r>
              <a:rPr sz="682" spc="-20" dirty="0">
                <a:latin typeface="DejaVu Serif"/>
                <a:cs typeface="DejaVu Serif"/>
              </a:rPr>
              <a:t>x	</a:t>
            </a:r>
            <a:r>
              <a:rPr sz="682" spc="3" dirty="0">
                <a:latin typeface="Times New Roman"/>
                <a:cs typeface="Times New Roman"/>
              </a:rPr>
              <a:t>for </a:t>
            </a:r>
            <a:r>
              <a:rPr sz="682" dirty="0">
                <a:latin typeface="DejaVu Serif"/>
                <a:cs typeface="DejaVu Serif"/>
              </a:rPr>
              <a:t>x </a:t>
            </a:r>
            <a:r>
              <a:rPr sz="682" spc="-44" dirty="0">
                <a:latin typeface="DejaVu Serif"/>
                <a:cs typeface="DejaVu Serif"/>
              </a:rPr>
              <a:t>&lt;</a:t>
            </a:r>
            <a:r>
              <a:rPr sz="682" spc="-65" dirty="0">
                <a:latin typeface="DejaVu Serif"/>
                <a:cs typeface="DejaVu Serif"/>
              </a:rPr>
              <a:t> </a:t>
            </a:r>
            <a:r>
              <a:rPr sz="682" spc="7" dirty="0">
                <a:latin typeface="Times New Roman"/>
                <a:cs typeface="Times New Roman"/>
              </a:rPr>
              <a:t>0.</a:t>
            </a:r>
            <a:endParaRPr sz="682">
              <a:latin typeface="Times New Roman"/>
              <a:cs typeface="Times New Roman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4058005" y="5984336"/>
            <a:ext cx="2737571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82" spc="27" dirty="0">
                <a:latin typeface="Times New Roman"/>
                <a:cs typeface="Times New Roman"/>
              </a:rPr>
              <a:t>This </a:t>
            </a:r>
            <a:r>
              <a:rPr sz="682" spc="17" dirty="0">
                <a:latin typeface="Times New Roman"/>
                <a:cs typeface="Times New Roman"/>
              </a:rPr>
              <a:t>function </a:t>
            </a:r>
            <a:r>
              <a:rPr sz="682" dirty="0">
                <a:latin typeface="Times New Roman"/>
                <a:cs typeface="Times New Roman"/>
              </a:rPr>
              <a:t>is </a:t>
            </a:r>
            <a:r>
              <a:rPr sz="682" spc="17" dirty="0">
                <a:latin typeface="Times New Roman"/>
                <a:cs typeface="Times New Roman"/>
              </a:rPr>
              <a:t>continuous </a:t>
            </a:r>
            <a:r>
              <a:rPr sz="682" spc="55" dirty="0">
                <a:latin typeface="Times New Roman"/>
                <a:cs typeface="Times New Roman"/>
              </a:rPr>
              <a:t>at </a:t>
            </a:r>
            <a:r>
              <a:rPr sz="682" spc="10" dirty="0">
                <a:latin typeface="Times New Roman"/>
                <a:cs typeface="Times New Roman"/>
              </a:rPr>
              <a:t>all </a:t>
            </a:r>
            <a:r>
              <a:rPr sz="682" spc="10" dirty="0">
                <a:latin typeface="DejaVu Serif"/>
                <a:cs typeface="DejaVu Serif"/>
              </a:rPr>
              <a:t>x</a:t>
            </a:r>
            <a:r>
              <a:rPr sz="682" spc="10" dirty="0">
                <a:latin typeface="Times New Roman"/>
                <a:cs typeface="Times New Roman"/>
              </a:rPr>
              <a:t>, </a:t>
            </a:r>
            <a:r>
              <a:rPr sz="682" spc="48" dirty="0">
                <a:latin typeface="Times New Roman"/>
                <a:cs typeface="Times New Roman"/>
              </a:rPr>
              <a:t>but </a:t>
            </a:r>
            <a:r>
              <a:rPr sz="682" spc="34" dirty="0">
                <a:latin typeface="Times New Roman"/>
                <a:cs typeface="Times New Roman"/>
              </a:rPr>
              <a:t>it </a:t>
            </a:r>
            <a:r>
              <a:rPr sz="682" dirty="0">
                <a:latin typeface="Times New Roman"/>
                <a:cs typeface="Times New Roman"/>
              </a:rPr>
              <a:t>is </a:t>
            </a:r>
            <a:r>
              <a:rPr sz="682" spc="34" dirty="0">
                <a:latin typeface="Times New Roman"/>
                <a:cs typeface="Times New Roman"/>
              </a:rPr>
              <a:t>not </a:t>
            </a:r>
            <a:r>
              <a:rPr sz="682" spc="10" dirty="0">
                <a:latin typeface="Times New Roman"/>
                <a:cs typeface="Times New Roman"/>
              </a:rPr>
              <a:t>differentiable </a:t>
            </a:r>
            <a:r>
              <a:rPr sz="682" spc="55" dirty="0">
                <a:latin typeface="Times New Roman"/>
                <a:cs typeface="Times New Roman"/>
              </a:rPr>
              <a:t>at </a:t>
            </a:r>
            <a:r>
              <a:rPr sz="682" dirty="0">
                <a:latin typeface="DejaVu Serif"/>
                <a:cs typeface="DejaVu Serif"/>
              </a:rPr>
              <a:t>x </a:t>
            </a:r>
            <a:r>
              <a:rPr sz="682" spc="143" dirty="0">
                <a:latin typeface="Times New Roman"/>
                <a:cs typeface="Times New Roman"/>
              </a:rPr>
              <a:t>=</a:t>
            </a:r>
            <a:r>
              <a:rPr sz="682" spc="51" dirty="0">
                <a:latin typeface="Times New Roman"/>
                <a:cs typeface="Times New Roman"/>
              </a:rPr>
              <a:t> </a:t>
            </a:r>
            <a:r>
              <a:rPr sz="682" spc="7" dirty="0">
                <a:latin typeface="Times New Roman"/>
                <a:cs typeface="Times New Roman"/>
              </a:rPr>
              <a:t>0.</a:t>
            </a:r>
            <a:endParaRPr sz="682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5402347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526924" y="878666"/>
            <a:ext cx="159760" cy="81724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477" spc="37" dirty="0">
                <a:latin typeface="DejaVu Serif"/>
                <a:cs typeface="DejaVu Serif"/>
              </a:rPr>
              <a:t>x</a:t>
            </a:r>
            <a:r>
              <a:rPr sz="477" spc="139" dirty="0">
                <a:latin typeface="DejaVu Sans"/>
                <a:cs typeface="DejaVu Sans"/>
              </a:rPr>
              <a:t>→</a:t>
            </a:r>
            <a:r>
              <a:rPr sz="477" spc="31" dirty="0">
                <a:latin typeface="Times New Roman"/>
                <a:cs typeface="Times New Roman"/>
              </a:rPr>
              <a:t>0</a:t>
            </a:r>
            <a:endParaRPr sz="477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741861" y="858664"/>
            <a:ext cx="629083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  <a:tabLst>
                <a:tab pos="379691" algn="l"/>
              </a:tabLst>
            </a:pPr>
            <a:r>
              <a:rPr sz="682" dirty="0">
                <a:latin typeface="DejaVu Serif"/>
                <a:cs typeface="DejaVu Serif"/>
              </a:rPr>
              <a:t>x</a:t>
            </a:r>
            <a:r>
              <a:rPr sz="682" spc="-68" dirty="0">
                <a:latin typeface="DejaVu Serif"/>
                <a:cs typeface="DejaVu Serif"/>
              </a:rPr>
              <a:t> </a:t>
            </a:r>
            <a:r>
              <a:rPr sz="682" spc="-44" dirty="0">
                <a:latin typeface="DejaVu Sans"/>
                <a:cs typeface="DejaVu Sans"/>
              </a:rPr>
              <a:t>−</a:t>
            </a:r>
            <a:r>
              <a:rPr sz="682" spc="-68" dirty="0">
                <a:latin typeface="DejaVu Sans"/>
                <a:cs typeface="DejaVu Sans"/>
              </a:rPr>
              <a:t> </a:t>
            </a:r>
            <a:r>
              <a:rPr sz="682" spc="-3" dirty="0">
                <a:latin typeface="Times New Roman"/>
                <a:cs typeface="Times New Roman"/>
              </a:rPr>
              <a:t>0	</a:t>
            </a:r>
            <a:r>
              <a:rPr sz="716" spc="102" baseline="3968" dirty="0">
                <a:latin typeface="DejaVu Serif"/>
                <a:cs typeface="DejaVu Serif"/>
              </a:rPr>
              <a:t>x</a:t>
            </a:r>
            <a:r>
              <a:rPr sz="716" spc="102" baseline="3968" dirty="0">
                <a:latin typeface="DejaVu Sans"/>
                <a:cs typeface="DejaVu Sans"/>
              </a:rPr>
              <a:t>→</a:t>
            </a:r>
            <a:r>
              <a:rPr sz="716" spc="102" baseline="3968" dirty="0">
                <a:latin typeface="Times New Roman"/>
                <a:cs typeface="Times New Roman"/>
              </a:rPr>
              <a:t>0</a:t>
            </a:r>
            <a:r>
              <a:rPr sz="716" spc="322" baseline="3968" dirty="0">
                <a:latin typeface="Times New Roman"/>
                <a:cs typeface="Times New Roman"/>
              </a:rPr>
              <a:t> </a:t>
            </a:r>
            <a:r>
              <a:rPr sz="682" dirty="0">
                <a:latin typeface="DejaVu Serif"/>
                <a:cs typeface="DejaVu Serif"/>
              </a:rPr>
              <a:t>x</a:t>
            </a:r>
            <a:endParaRPr sz="682">
              <a:latin typeface="DejaVu Serif"/>
              <a:cs typeface="DejaVu Serif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502657" y="878666"/>
            <a:ext cx="159760" cy="81724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477" spc="37" dirty="0">
                <a:latin typeface="DejaVu Serif"/>
                <a:cs typeface="DejaVu Serif"/>
              </a:rPr>
              <a:t>x</a:t>
            </a:r>
            <a:r>
              <a:rPr sz="477" spc="139" dirty="0">
                <a:latin typeface="DejaVu Sans"/>
                <a:cs typeface="DejaVu Sans"/>
              </a:rPr>
              <a:t>→</a:t>
            </a:r>
            <a:r>
              <a:rPr sz="477" spc="31" dirty="0">
                <a:latin typeface="Times New Roman"/>
                <a:cs typeface="Times New Roman"/>
              </a:rPr>
              <a:t>0</a:t>
            </a:r>
            <a:endParaRPr sz="477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216398" y="614799"/>
            <a:ext cx="2749694" cy="302105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82" spc="7" dirty="0">
                <a:latin typeface="Times New Roman"/>
                <a:cs typeface="Times New Roman"/>
              </a:rPr>
              <a:t>To </a:t>
            </a:r>
            <a:r>
              <a:rPr sz="682" dirty="0">
                <a:latin typeface="Times New Roman"/>
                <a:cs typeface="Times New Roman"/>
              </a:rPr>
              <a:t>see </a:t>
            </a:r>
            <a:r>
              <a:rPr sz="682" spc="27" dirty="0">
                <a:latin typeface="Times New Roman"/>
                <a:cs typeface="Times New Roman"/>
              </a:rPr>
              <a:t>this </a:t>
            </a:r>
            <a:r>
              <a:rPr sz="682" spc="41" dirty="0">
                <a:latin typeface="Times New Roman"/>
                <a:cs typeface="Times New Roman"/>
              </a:rPr>
              <a:t>try </a:t>
            </a:r>
            <a:r>
              <a:rPr sz="682" spc="34" dirty="0">
                <a:latin typeface="Times New Roman"/>
                <a:cs typeface="Times New Roman"/>
              </a:rPr>
              <a:t>to </a:t>
            </a:r>
            <a:r>
              <a:rPr sz="682" spc="24" dirty="0">
                <a:latin typeface="Times New Roman"/>
                <a:cs typeface="Times New Roman"/>
              </a:rPr>
              <a:t>compute </a:t>
            </a:r>
            <a:r>
              <a:rPr sz="682" spc="34" dirty="0">
                <a:latin typeface="Times New Roman"/>
                <a:cs typeface="Times New Roman"/>
              </a:rPr>
              <a:t>the </a:t>
            </a:r>
            <a:r>
              <a:rPr sz="682" spc="14" dirty="0">
                <a:latin typeface="Times New Roman"/>
                <a:cs typeface="Times New Roman"/>
              </a:rPr>
              <a:t>derivative </a:t>
            </a:r>
            <a:r>
              <a:rPr sz="682" spc="55" dirty="0">
                <a:latin typeface="Times New Roman"/>
                <a:cs typeface="Times New Roman"/>
              </a:rPr>
              <a:t>at</a:t>
            </a:r>
            <a:r>
              <a:rPr sz="682" spc="136" dirty="0">
                <a:latin typeface="Times New Roman"/>
                <a:cs typeface="Times New Roman"/>
              </a:rPr>
              <a:t> </a:t>
            </a:r>
            <a:r>
              <a:rPr sz="682" spc="7" dirty="0">
                <a:latin typeface="Times New Roman"/>
                <a:cs typeface="Times New Roman"/>
              </a:rPr>
              <a:t>0,</a:t>
            </a:r>
            <a:endParaRPr sz="682">
              <a:latin typeface="Times New Roman"/>
              <a:cs typeface="Times New Roman"/>
            </a:endParaRPr>
          </a:p>
          <a:p>
            <a:pPr>
              <a:spcBef>
                <a:spcPts val="7"/>
              </a:spcBef>
            </a:pPr>
            <a:endParaRPr sz="545">
              <a:latin typeface="Times New Roman"/>
              <a:cs typeface="Times New Roman"/>
            </a:endParaRPr>
          </a:p>
          <a:p>
            <a:pPr marL="1017849">
              <a:spcBef>
                <a:spcPts val="3"/>
              </a:spcBef>
            </a:pPr>
            <a:r>
              <a:rPr sz="682" spc="78" dirty="0">
                <a:latin typeface="DejaVu Serif"/>
                <a:cs typeface="DejaVu Serif"/>
              </a:rPr>
              <a:t>f </a:t>
            </a:r>
            <a:r>
              <a:rPr sz="716" spc="46" baseline="31746" dirty="0">
                <a:latin typeface="DejaVu Sans"/>
                <a:cs typeface="DejaVu Sans"/>
              </a:rPr>
              <a:t>j</a:t>
            </a:r>
            <a:r>
              <a:rPr sz="682" spc="31" dirty="0">
                <a:latin typeface="Times New Roman"/>
                <a:cs typeface="Times New Roman"/>
              </a:rPr>
              <a:t>(0) </a:t>
            </a:r>
            <a:r>
              <a:rPr sz="682" spc="143" dirty="0">
                <a:latin typeface="Times New Roman"/>
                <a:cs typeface="Times New Roman"/>
              </a:rPr>
              <a:t>= </a:t>
            </a:r>
            <a:r>
              <a:rPr sz="682" spc="10" dirty="0">
                <a:latin typeface="Times New Roman"/>
                <a:cs typeface="Times New Roman"/>
              </a:rPr>
              <a:t>lim </a:t>
            </a:r>
            <a:r>
              <a:rPr sz="1023" u="sng" spc="-41" baseline="36111" dirty="0">
                <a:uFill>
                  <a:solidFill>
                    <a:srgbClr val="000000"/>
                  </a:solidFill>
                </a:uFill>
                <a:latin typeface="DejaVu Sans"/>
                <a:cs typeface="DejaVu Sans"/>
              </a:rPr>
              <a:t>|</a:t>
            </a:r>
            <a:r>
              <a:rPr sz="1023" u="sng" spc="-41" baseline="36111" dirty="0">
                <a:uFill>
                  <a:solidFill>
                    <a:srgbClr val="000000"/>
                  </a:solidFill>
                </a:uFill>
                <a:latin typeface="DejaVu Serif"/>
                <a:cs typeface="DejaVu Serif"/>
              </a:rPr>
              <a:t>x</a:t>
            </a:r>
            <a:r>
              <a:rPr sz="1023" u="sng" spc="-41" baseline="36111" dirty="0">
                <a:uFill>
                  <a:solidFill>
                    <a:srgbClr val="000000"/>
                  </a:solidFill>
                </a:uFill>
                <a:latin typeface="DejaVu Sans"/>
                <a:cs typeface="DejaVu Sans"/>
              </a:rPr>
              <a:t>| </a:t>
            </a:r>
            <a:r>
              <a:rPr sz="1023" u="sng" spc="-66" baseline="36111" dirty="0">
                <a:uFill>
                  <a:solidFill>
                    <a:srgbClr val="000000"/>
                  </a:solidFill>
                </a:uFill>
                <a:latin typeface="DejaVu Sans"/>
                <a:cs typeface="DejaVu Sans"/>
              </a:rPr>
              <a:t>− </a:t>
            </a:r>
            <a:r>
              <a:rPr sz="1023" u="sng" spc="-46" baseline="36111" dirty="0">
                <a:uFill>
                  <a:solidFill>
                    <a:srgbClr val="000000"/>
                  </a:solidFill>
                </a:uFill>
                <a:latin typeface="DejaVu Sans"/>
                <a:cs typeface="DejaVu Sans"/>
              </a:rPr>
              <a:t>|</a:t>
            </a:r>
            <a:r>
              <a:rPr sz="1023" u="sng" spc="-46" baseline="36111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0</a:t>
            </a:r>
            <a:r>
              <a:rPr sz="1023" u="sng" spc="-46" baseline="36111" dirty="0">
                <a:uFill>
                  <a:solidFill>
                    <a:srgbClr val="000000"/>
                  </a:solidFill>
                </a:uFill>
                <a:latin typeface="DejaVu Sans"/>
                <a:cs typeface="DejaVu Sans"/>
              </a:rPr>
              <a:t>|</a:t>
            </a:r>
            <a:r>
              <a:rPr sz="1023" spc="-46" baseline="36111" dirty="0">
                <a:latin typeface="DejaVu Sans"/>
                <a:cs typeface="DejaVu Sans"/>
              </a:rPr>
              <a:t> </a:t>
            </a:r>
            <a:r>
              <a:rPr sz="682" spc="143" dirty="0">
                <a:latin typeface="Times New Roman"/>
                <a:cs typeface="Times New Roman"/>
              </a:rPr>
              <a:t>= </a:t>
            </a:r>
            <a:r>
              <a:rPr sz="682" spc="10" dirty="0">
                <a:latin typeface="Times New Roman"/>
                <a:cs typeface="Times New Roman"/>
              </a:rPr>
              <a:t>lim </a:t>
            </a:r>
            <a:r>
              <a:rPr sz="1023" u="sng" spc="-41" baseline="36111" dirty="0">
                <a:uFill>
                  <a:solidFill>
                    <a:srgbClr val="000000"/>
                  </a:solidFill>
                </a:uFill>
                <a:latin typeface="DejaVu Sans"/>
                <a:cs typeface="DejaVu Sans"/>
              </a:rPr>
              <a:t>|</a:t>
            </a:r>
            <a:r>
              <a:rPr sz="1023" u="sng" spc="-41" baseline="36111" dirty="0">
                <a:uFill>
                  <a:solidFill>
                    <a:srgbClr val="000000"/>
                  </a:solidFill>
                </a:uFill>
                <a:latin typeface="DejaVu Serif"/>
                <a:cs typeface="DejaVu Serif"/>
              </a:rPr>
              <a:t>x</a:t>
            </a:r>
            <a:r>
              <a:rPr sz="1023" u="sng" spc="-41" baseline="36111" dirty="0">
                <a:uFill>
                  <a:solidFill>
                    <a:srgbClr val="000000"/>
                  </a:solidFill>
                </a:uFill>
                <a:latin typeface="DejaVu Sans"/>
                <a:cs typeface="DejaVu Sans"/>
              </a:rPr>
              <a:t>|</a:t>
            </a:r>
            <a:r>
              <a:rPr sz="1023" spc="-41" baseline="36111" dirty="0">
                <a:latin typeface="DejaVu Sans"/>
                <a:cs typeface="DejaVu Sans"/>
              </a:rPr>
              <a:t> </a:t>
            </a:r>
            <a:r>
              <a:rPr sz="682" spc="143" dirty="0">
                <a:latin typeface="Times New Roman"/>
                <a:cs typeface="Times New Roman"/>
              </a:rPr>
              <a:t>= </a:t>
            </a:r>
            <a:r>
              <a:rPr sz="682" spc="10" dirty="0">
                <a:latin typeface="Times New Roman"/>
                <a:cs typeface="Times New Roman"/>
              </a:rPr>
              <a:t>lim</a:t>
            </a:r>
            <a:r>
              <a:rPr sz="682" spc="-58" dirty="0">
                <a:latin typeface="Times New Roman"/>
                <a:cs typeface="Times New Roman"/>
              </a:rPr>
              <a:t> </a:t>
            </a:r>
            <a:r>
              <a:rPr sz="682" spc="10" dirty="0">
                <a:latin typeface="Times New Roman"/>
                <a:cs typeface="Times New Roman"/>
              </a:rPr>
              <a:t>sign(</a:t>
            </a:r>
            <a:r>
              <a:rPr sz="682" spc="10" dirty="0">
                <a:latin typeface="DejaVu Serif"/>
                <a:cs typeface="DejaVu Serif"/>
              </a:rPr>
              <a:t>x</a:t>
            </a:r>
            <a:r>
              <a:rPr sz="682" spc="10" dirty="0">
                <a:latin typeface="Times New Roman"/>
                <a:cs typeface="Times New Roman"/>
              </a:rPr>
              <a:t>)</a:t>
            </a:r>
            <a:r>
              <a:rPr sz="682" spc="10" dirty="0">
                <a:latin typeface="DejaVu Serif"/>
                <a:cs typeface="DejaVu Serif"/>
              </a:rPr>
              <a:t>.</a:t>
            </a:r>
            <a:endParaRPr sz="682">
              <a:latin typeface="DejaVu Serif"/>
              <a:cs typeface="DejaVu Serif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5313876" y="2197053"/>
            <a:ext cx="1541318" cy="0"/>
          </a:xfrm>
          <a:custGeom>
            <a:avLst/>
            <a:gdLst/>
            <a:ahLst/>
            <a:cxnLst/>
            <a:rect l="l" t="t" r="r" b="b"/>
            <a:pathLst>
              <a:path w="2260600">
                <a:moveTo>
                  <a:pt x="0" y="0"/>
                </a:moveTo>
                <a:lnTo>
                  <a:pt x="2260600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7" name="object 7"/>
          <p:cNvSpPr/>
          <p:nvPr/>
        </p:nvSpPr>
        <p:spPr>
          <a:xfrm>
            <a:off x="6765573" y="2168911"/>
            <a:ext cx="90920" cy="5628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8" name="object 8"/>
          <p:cNvSpPr/>
          <p:nvPr/>
        </p:nvSpPr>
        <p:spPr>
          <a:xfrm>
            <a:off x="6084535" y="1426394"/>
            <a:ext cx="0" cy="1541318"/>
          </a:xfrm>
          <a:custGeom>
            <a:avLst/>
            <a:gdLst/>
            <a:ahLst/>
            <a:cxnLst/>
            <a:rect l="l" t="t" r="r" b="b"/>
            <a:pathLst>
              <a:path h="2260600">
                <a:moveTo>
                  <a:pt x="0" y="2260600"/>
                </a:moveTo>
                <a:lnTo>
                  <a:pt x="0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9" name="object 9"/>
          <p:cNvSpPr/>
          <p:nvPr/>
        </p:nvSpPr>
        <p:spPr>
          <a:xfrm>
            <a:off x="6056393" y="1425096"/>
            <a:ext cx="56284" cy="9092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0" name="object 10"/>
          <p:cNvSpPr/>
          <p:nvPr/>
        </p:nvSpPr>
        <p:spPr>
          <a:xfrm>
            <a:off x="5506541" y="1850257"/>
            <a:ext cx="1155989" cy="693593"/>
          </a:xfrm>
          <a:custGeom>
            <a:avLst/>
            <a:gdLst/>
            <a:ahLst/>
            <a:cxnLst/>
            <a:rect l="l" t="t" r="r" b="b"/>
            <a:pathLst>
              <a:path w="1695450" h="1017270">
                <a:moveTo>
                  <a:pt x="0" y="0"/>
                </a:moveTo>
                <a:lnTo>
                  <a:pt x="1695450" y="1017270"/>
                </a:lnTo>
              </a:path>
            </a:pathLst>
          </a:custGeom>
          <a:ln w="12700">
            <a:solidFill>
              <a:srgbClr val="3F007F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1" name="object 11"/>
          <p:cNvSpPr/>
          <p:nvPr/>
        </p:nvSpPr>
        <p:spPr>
          <a:xfrm>
            <a:off x="5506541" y="2081454"/>
            <a:ext cx="1155989" cy="231198"/>
          </a:xfrm>
          <a:custGeom>
            <a:avLst/>
            <a:gdLst/>
            <a:ahLst/>
            <a:cxnLst/>
            <a:rect l="l" t="t" r="r" b="b"/>
            <a:pathLst>
              <a:path w="1695450" h="339089">
                <a:moveTo>
                  <a:pt x="0" y="0"/>
                </a:moveTo>
                <a:lnTo>
                  <a:pt x="1695450" y="339090"/>
                </a:lnTo>
              </a:path>
            </a:pathLst>
          </a:custGeom>
          <a:ln w="12700">
            <a:solidFill>
              <a:srgbClr val="3F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2" name="object 12"/>
          <p:cNvSpPr/>
          <p:nvPr/>
        </p:nvSpPr>
        <p:spPr>
          <a:xfrm>
            <a:off x="5506541" y="2081454"/>
            <a:ext cx="1155989" cy="231198"/>
          </a:xfrm>
          <a:custGeom>
            <a:avLst/>
            <a:gdLst/>
            <a:ahLst/>
            <a:cxnLst/>
            <a:rect l="l" t="t" r="r" b="b"/>
            <a:pathLst>
              <a:path w="1695450" h="339089">
                <a:moveTo>
                  <a:pt x="0" y="339090"/>
                </a:moveTo>
                <a:lnTo>
                  <a:pt x="1695450" y="0"/>
                </a:lnTo>
              </a:path>
            </a:pathLst>
          </a:custGeom>
          <a:ln w="12700">
            <a:solidFill>
              <a:srgbClr val="FEC7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3" name="object 13"/>
          <p:cNvSpPr/>
          <p:nvPr/>
        </p:nvSpPr>
        <p:spPr>
          <a:xfrm>
            <a:off x="5506541" y="1850257"/>
            <a:ext cx="1155989" cy="693593"/>
          </a:xfrm>
          <a:custGeom>
            <a:avLst/>
            <a:gdLst/>
            <a:ahLst/>
            <a:cxnLst/>
            <a:rect l="l" t="t" r="r" b="b"/>
            <a:pathLst>
              <a:path w="1695450" h="1017270">
                <a:moveTo>
                  <a:pt x="0" y="1017270"/>
                </a:moveTo>
                <a:lnTo>
                  <a:pt x="1695450" y="0"/>
                </a:lnTo>
              </a:path>
            </a:pathLst>
          </a:custGeom>
          <a:ln w="12700">
            <a:solidFill>
              <a:srgbClr val="FE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4" name="object 14"/>
          <p:cNvSpPr/>
          <p:nvPr/>
        </p:nvSpPr>
        <p:spPr>
          <a:xfrm>
            <a:off x="5442292" y="1554808"/>
            <a:ext cx="1284576" cy="642505"/>
          </a:xfrm>
          <a:custGeom>
            <a:avLst/>
            <a:gdLst/>
            <a:ahLst/>
            <a:cxnLst/>
            <a:rect l="l" t="t" r="r" b="b"/>
            <a:pathLst>
              <a:path w="1884045" h="942339">
                <a:moveTo>
                  <a:pt x="0" y="0"/>
                </a:moveTo>
                <a:lnTo>
                  <a:pt x="941957" y="941959"/>
                </a:lnTo>
                <a:lnTo>
                  <a:pt x="1883916" y="0"/>
                </a:lnTo>
              </a:path>
            </a:pathLst>
          </a:custGeom>
          <a:ln w="25400">
            <a:solidFill>
              <a:srgbClr val="00007F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5" name="object 15"/>
          <p:cNvSpPr txBox="1"/>
          <p:nvPr/>
        </p:nvSpPr>
        <p:spPr>
          <a:xfrm>
            <a:off x="4056715" y="949535"/>
            <a:ext cx="4074102" cy="1630423"/>
          </a:xfrm>
          <a:prstGeom prst="rect">
            <a:avLst/>
          </a:prstGeom>
        </p:spPr>
        <p:txBody>
          <a:bodyPr vert="horz" wrap="square" lIns="0" tIns="34203" rIns="0" bIns="0" rtlCol="0">
            <a:spAutoFit/>
          </a:bodyPr>
          <a:lstStyle/>
          <a:p>
            <a:pPr marL="8659">
              <a:spcBef>
                <a:spcPts val="269"/>
              </a:spcBef>
            </a:pPr>
            <a:r>
              <a:rPr sz="682" spc="-3" dirty="0">
                <a:latin typeface="Times New Roman"/>
                <a:cs typeface="Times New Roman"/>
              </a:rPr>
              <a:t>We </a:t>
            </a:r>
            <a:r>
              <a:rPr sz="682" spc="7" dirty="0">
                <a:latin typeface="Times New Roman"/>
                <a:cs typeface="Times New Roman"/>
              </a:rPr>
              <a:t>know </a:t>
            </a:r>
            <a:r>
              <a:rPr sz="682" spc="24" dirty="0">
                <a:latin typeface="Times New Roman"/>
                <a:cs typeface="Times New Roman"/>
              </a:rPr>
              <a:t>this </a:t>
            </a:r>
            <a:r>
              <a:rPr sz="682" spc="20" dirty="0">
                <a:latin typeface="Times New Roman"/>
                <a:cs typeface="Times New Roman"/>
              </a:rPr>
              <a:t>limit </a:t>
            </a:r>
            <a:r>
              <a:rPr sz="682" spc="10" dirty="0">
                <a:latin typeface="Times New Roman"/>
                <a:cs typeface="Times New Roman"/>
              </a:rPr>
              <a:t>does </a:t>
            </a:r>
            <a:r>
              <a:rPr sz="682" spc="34" dirty="0">
                <a:latin typeface="Times New Roman"/>
                <a:cs typeface="Times New Roman"/>
              </a:rPr>
              <a:t>not </a:t>
            </a:r>
            <a:r>
              <a:rPr sz="682" spc="17" dirty="0">
                <a:latin typeface="Times New Roman"/>
                <a:cs typeface="Times New Roman"/>
              </a:rPr>
              <a:t>exist </a:t>
            </a:r>
            <a:r>
              <a:rPr sz="682" spc="7" dirty="0">
                <a:latin typeface="Times New Roman"/>
                <a:cs typeface="Times New Roman"/>
              </a:rPr>
              <a:t>(see</a:t>
            </a:r>
            <a:r>
              <a:rPr sz="682" spc="156" dirty="0">
                <a:latin typeface="Times New Roman"/>
                <a:cs typeface="Times New Roman"/>
              </a:rPr>
              <a:t> </a:t>
            </a:r>
            <a:r>
              <a:rPr sz="682" dirty="0">
                <a:latin typeface="DejaVu Sans"/>
                <a:cs typeface="DejaVu Sans"/>
              </a:rPr>
              <a:t>§</a:t>
            </a:r>
            <a:r>
              <a:rPr sz="682" dirty="0">
                <a:solidFill>
                  <a:srgbClr val="0000FF"/>
                </a:solidFill>
                <a:latin typeface="Times New Roman"/>
                <a:cs typeface="Times New Roman"/>
                <a:hlinkClick r:id="" action="ppaction://noaction"/>
              </a:rPr>
              <a:t>7.2</a:t>
            </a:r>
            <a:r>
              <a:rPr sz="682" dirty="0">
                <a:latin typeface="Times New Roman"/>
                <a:cs typeface="Times New Roman"/>
              </a:rPr>
              <a:t>)</a:t>
            </a:r>
            <a:endParaRPr sz="682">
              <a:latin typeface="Times New Roman"/>
              <a:cs typeface="Times New Roman"/>
            </a:endParaRPr>
          </a:p>
          <a:p>
            <a:pPr marL="12988" marR="3464" indent="154993">
              <a:spcBef>
                <a:spcPts val="201"/>
              </a:spcBef>
            </a:pPr>
            <a:r>
              <a:rPr sz="682" spc="-3" dirty="0">
                <a:latin typeface="Times New Roman"/>
                <a:cs typeface="Times New Roman"/>
              </a:rPr>
              <a:t>If </a:t>
            </a:r>
            <a:r>
              <a:rPr sz="682" spc="10" dirty="0">
                <a:latin typeface="Times New Roman"/>
                <a:cs typeface="Times New Roman"/>
              </a:rPr>
              <a:t>you </a:t>
            </a:r>
            <a:r>
              <a:rPr sz="682" spc="7" dirty="0">
                <a:latin typeface="Times New Roman"/>
                <a:cs typeface="Times New Roman"/>
              </a:rPr>
              <a:t>look </a:t>
            </a:r>
            <a:r>
              <a:rPr sz="682" spc="55" dirty="0">
                <a:latin typeface="Times New Roman"/>
                <a:cs typeface="Times New Roman"/>
              </a:rPr>
              <a:t>at </a:t>
            </a:r>
            <a:r>
              <a:rPr sz="682" spc="34" dirty="0">
                <a:latin typeface="Times New Roman"/>
                <a:cs typeface="Times New Roman"/>
              </a:rPr>
              <a:t>the </a:t>
            </a:r>
            <a:r>
              <a:rPr sz="682" spc="27" dirty="0">
                <a:latin typeface="Times New Roman"/>
                <a:cs typeface="Times New Roman"/>
              </a:rPr>
              <a:t>graph </a:t>
            </a:r>
            <a:r>
              <a:rPr sz="682" spc="-10" dirty="0">
                <a:latin typeface="Times New Roman"/>
                <a:cs typeface="Times New Roman"/>
              </a:rPr>
              <a:t>of </a:t>
            </a:r>
            <a:r>
              <a:rPr sz="682" spc="78" dirty="0">
                <a:latin typeface="DejaVu Serif"/>
                <a:cs typeface="DejaVu Serif"/>
              </a:rPr>
              <a:t>f </a:t>
            </a:r>
            <a:r>
              <a:rPr sz="682" spc="24" dirty="0">
                <a:latin typeface="Times New Roman"/>
                <a:cs typeface="Times New Roman"/>
              </a:rPr>
              <a:t>(</a:t>
            </a:r>
            <a:r>
              <a:rPr sz="682" spc="24" dirty="0">
                <a:latin typeface="DejaVu Serif"/>
                <a:cs typeface="DejaVu Serif"/>
              </a:rPr>
              <a:t>x</a:t>
            </a:r>
            <a:r>
              <a:rPr sz="682" spc="24" dirty="0">
                <a:latin typeface="Times New Roman"/>
                <a:cs typeface="Times New Roman"/>
              </a:rPr>
              <a:t>) </a:t>
            </a:r>
            <a:r>
              <a:rPr sz="682" spc="143" dirty="0">
                <a:latin typeface="Times New Roman"/>
                <a:cs typeface="Times New Roman"/>
              </a:rPr>
              <a:t>= </a:t>
            </a:r>
            <a:r>
              <a:rPr sz="682" spc="-27" dirty="0">
                <a:latin typeface="DejaVu Sans"/>
                <a:cs typeface="DejaVu Sans"/>
              </a:rPr>
              <a:t>|</a:t>
            </a:r>
            <a:r>
              <a:rPr sz="682" spc="-27" dirty="0">
                <a:latin typeface="DejaVu Serif"/>
                <a:cs typeface="DejaVu Serif"/>
              </a:rPr>
              <a:t>x</a:t>
            </a:r>
            <a:r>
              <a:rPr sz="682" spc="-27" dirty="0">
                <a:latin typeface="DejaVu Sans"/>
                <a:cs typeface="DejaVu Sans"/>
              </a:rPr>
              <a:t>| </a:t>
            </a:r>
            <a:r>
              <a:rPr sz="682" spc="34" dirty="0">
                <a:latin typeface="Times New Roman"/>
                <a:cs typeface="Times New Roman"/>
              </a:rPr>
              <a:t>then </a:t>
            </a:r>
            <a:r>
              <a:rPr sz="682" spc="10" dirty="0">
                <a:latin typeface="Times New Roman"/>
                <a:cs typeface="Times New Roman"/>
              </a:rPr>
              <a:t>you </a:t>
            </a:r>
            <a:r>
              <a:rPr sz="682" dirty="0">
                <a:latin typeface="Times New Roman"/>
                <a:cs typeface="Times New Roman"/>
              </a:rPr>
              <a:t>see </a:t>
            </a:r>
            <a:r>
              <a:rPr sz="682" spc="34" dirty="0">
                <a:latin typeface="Times New Roman"/>
                <a:cs typeface="Times New Roman"/>
              </a:rPr>
              <a:t>what </a:t>
            </a:r>
            <a:r>
              <a:rPr sz="682" dirty="0">
                <a:latin typeface="Times New Roman"/>
                <a:cs typeface="Times New Roman"/>
              </a:rPr>
              <a:t>is </a:t>
            </a:r>
            <a:r>
              <a:rPr sz="682" spc="10" dirty="0">
                <a:latin typeface="Times New Roman"/>
                <a:cs typeface="Times New Roman"/>
              </a:rPr>
              <a:t>wrong: </a:t>
            </a:r>
            <a:r>
              <a:rPr sz="682" spc="34" dirty="0">
                <a:latin typeface="Times New Roman"/>
                <a:cs typeface="Times New Roman"/>
              </a:rPr>
              <a:t>the </a:t>
            </a:r>
            <a:r>
              <a:rPr sz="682" spc="27" dirty="0">
                <a:latin typeface="Times New Roman"/>
                <a:cs typeface="Times New Roman"/>
              </a:rPr>
              <a:t>graph </a:t>
            </a:r>
            <a:r>
              <a:rPr sz="682" spc="24" dirty="0">
                <a:latin typeface="Times New Roman"/>
                <a:cs typeface="Times New Roman"/>
              </a:rPr>
              <a:t>has </a:t>
            </a:r>
            <a:r>
              <a:rPr sz="682" spc="37" dirty="0">
                <a:latin typeface="Times New Roman"/>
                <a:cs typeface="Times New Roman"/>
              </a:rPr>
              <a:t>a </a:t>
            </a:r>
            <a:r>
              <a:rPr sz="682" spc="17" dirty="0">
                <a:latin typeface="Times New Roman"/>
                <a:cs typeface="Times New Roman"/>
              </a:rPr>
              <a:t>corner </a:t>
            </a:r>
            <a:r>
              <a:rPr sz="682" spc="55" dirty="0">
                <a:latin typeface="Times New Roman"/>
                <a:cs typeface="Times New Roman"/>
              </a:rPr>
              <a:t>at </a:t>
            </a:r>
            <a:r>
              <a:rPr sz="682" spc="34" dirty="0">
                <a:latin typeface="Times New Roman"/>
                <a:cs typeface="Times New Roman"/>
              </a:rPr>
              <a:t>the </a:t>
            </a:r>
            <a:r>
              <a:rPr sz="682" spc="10" dirty="0">
                <a:latin typeface="Times New Roman"/>
                <a:cs typeface="Times New Roman"/>
              </a:rPr>
              <a:t>origin  </a:t>
            </a:r>
            <a:r>
              <a:rPr sz="682" spc="34" dirty="0">
                <a:latin typeface="Times New Roman"/>
                <a:cs typeface="Times New Roman"/>
              </a:rPr>
              <a:t>and</a:t>
            </a:r>
            <a:r>
              <a:rPr sz="682" spc="55" dirty="0">
                <a:latin typeface="Times New Roman"/>
                <a:cs typeface="Times New Roman"/>
              </a:rPr>
              <a:t> </a:t>
            </a:r>
            <a:r>
              <a:rPr sz="682" spc="34" dirty="0">
                <a:latin typeface="Times New Roman"/>
                <a:cs typeface="Times New Roman"/>
              </a:rPr>
              <a:t>it</a:t>
            </a:r>
            <a:r>
              <a:rPr sz="682" spc="58" dirty="0">
                <a:latin typeface="Times New Roman"/>
                <a:cs typeface="Times New Roman"/>
              </a:rPr>
              <a:t> </a:t>
            </a:r>
            <a:r>
              <a:rPr sz="682" dirty="0">
                <a:latin typeface="Times New Roman"/>
                <a:cs typeface="Times New Roman"/>
              </a:rPr>
              <a:t>is</a:t>
            </a:r>
            <a:r>
              <a:rPr sz="682" spc="58" dirty="0">
                <a:latin typeface="Times New Roman"/>
                <a:cs typeface="Times New Roman"/>
              </a:rPr>
              <a:t> </a:t>
            </a:r>
            <a:r>
              <a:rPr sz="682" spc="34" dirty="0">
                <a:latin typeface="Times New Roman"/>
                <a:cs typeface="Times New Roman"/>
              </a:rPr>
              <a:t>not</a:t>
            </a:r>
            <a:r>
              <a:rPr sz="682" spc="58" dirty="0">
                <a:latin typeface="Times New Roman"/>
                <a:cs typeface="Times New Roman"/>
              </a:rPr>
              <a:t> </a:t>
            </a:r>
            <a:r>
              <a:rPr sz="682" spc="14" dirty="0">
                <a:latin typeface="Times New Roman"/>
                <a:cs typeface="Times New Roman"/>
              </a:rPr>
              <a:t>clear</a:t>
            </a:r>
            <a:r>
              <a:rPr sz="682" spc="58" dirty="0">
                <a:latin typeface="Times New Roman"/>
                <a:cs typeface="Times New Roman"/>
              </a:rPr>
              <a:t> </a:t>
            </a:r>
            <a:r>
              <a:rPr sz="682" spc="7" dirty="0">
                <a:latin typeface="Times New Roman"/>
                <a:cs typeface="Times New Roman"/>
              </a:rPr>
              <a:t>which</a:t>
            </a:r>
            <a:r>
              <a:rPr sz="682" spc="55" dirty="0">
                <a:latin typeface="Times New Roman"/>
                <a:cs typeface="Times New Roman"/>
              </a:rPr>
              <a:t> </a:t>
            </a:r>
            <a:r>
              <a:rPr sz="682" spc="7" dirty="0">
                <a:latin typeface="Times New Roman"/>
                <a:cs typeface="Times New Roman"/>
              </a:rPr>
              <a:t>line,</a:t>
            </a:r>
            <a:r>
              <a:rPr sz="682" spc="58" dirty="0">
                <a:latin typeface="Times New Roman"/>
                <a:cs typeface="Times New Roman"/>
              </a:rPr>
              <a:t> </a:t>
            </a:r>
            <a:r>
              <a:rPr sz="682" spc="-14" dirty="0">
                <a:latin typeface="Times New Roman"/>
                <a:cs typeface="Times New Roman"/>
              </a:rPr>
              <a:t>if</a:t>
            </a:r>
            <a:r>
              <a:rPr sz="682" spc="58" dirty="0">
                <a:latin typeface="Times New Roman"/>
                <a:cs typeface="Times New Roman"/>
              </a:rPr>
              <a:t> </a:t>
            </a:r>
            <a:r>
              <a:rPr sz="682" spc="7" dirty="0">
                <a:latin typeface="Times New Roman"/>
                <a:cs typeface="Times New Roman"/>
              </a:rPr>
              <a:t>any,</a:t>
            </a:r>
            <a:r>
              <a:rPr sz="682" spc="58" dirty="0">
                <a:latin typeface="Times New Roman"/>
                <a:cs typeface="Times New Roman"/>
              </a:rPr>
              <a:t> </a:t>
            </a:r>
            <a:r>
              <a:rPr sz="682" spc="7" dirty="0">
                <a:latin typeface="Times New Roman"/>
                <a:cs typeface="Times New Roman"/>
              </a:rPr>
              <a:t>deserves</a:t>
            </a:r>
            <a:r>
              <a:rPr sz="682" spc="58" dirty="0">
                <a:latin typeface="Times New Roman"/>
                <a:cs typeface="Times New Roman"/>
              </a:rPr>
              <a:t> </a:t>
            </a:r>
            <a:r>
              <a:rPr sz="682" spc="34" dirty="0">
                <a:latin typeface="Times New Roman"/>
                <a:cs typeface="Times New Roman"/>
              </a:rPr>
              <a:t>to</a:t>
            </a:r>
            <a:r>
              <a:rPr sz="682" spc="58" dirty="0">
                <a:latin typeface="Times New Roman"/>
                <a:cs typeface="Times New Roman"/>
              </a:rPr>
              <a:t> </a:t>
            </a:r>
            <a:r>
              <a:rPr sz="682" spc="24" dirty="0">
                <a:latin typeface="Times New Roman"/>
                <a:cs typeface="Times New Roman"/>
              </a:rPr>
              <a:t>be</a:t>
            </a:r>
            <a:r>
              <a:rPr sz="682" spc="55" dirty="0">
                <a:latin typeface="Times New Roman"/>
                <a:cs typeface="Times New Roman"/>
              </a:rPr>
              <a:t> </a:t>
            </a:r>
            <a:r>
              <a:rPr sz="682" spc="10" dirty="0">
                <a:latin typeface="Times New Roman"/>
                <a:cs typeface="Times New Roman"/>
              </a:rPr>
              <a:t>called</a:t>
            </a:r>
            <a:r>
              <a:rPr sz="682" spc="58" dirty="0">
                <a:latin typeface="Times New Roman"/>
                <a:cs typeface="Times New Roman"/>
              </a:rPr>
              <a:t> </a:t>
            </a:r>
            <a:r>
              <a:rPr sz="682" spc="34" dirty="0">
                <a:latin typeface="Times New Roman"/>
                <a:cs typeface="Times New Roman"/>
              </a:rPr>
              <a:t>the</a:t>
            </a:r>
            <a:r>
              <a:rPr sz="682" spc="58" dirty="0">
                <a:latin typeface="Times New Roman"/>
                <a:cs typeface="Times New Roman"/>
              </a:rPr>
              <a:t> </a:t>
            </a:r>
            <a:r>
              <a:rPr sz="682" spc="31" dirty="0">
                <a:latin typeface="Times New Roman"/>
                <a:cs typeface="Times New Roman"/>
              </a:rPr>
              <a:t>tangent</a:t>
            </a:r>
            <a:r>
              <a:rPr sz="682" spc="58" dirty="0">
                <a:latin typeface="Times New Roman"/>
                <a:cs typeface="Times New Roman"/>
              </a:rPr>
              <a:t> </a:t>
            </a:r>
            <a:r>
              <a:rPr sz="682" spc="34" dirty="0">
                <a:latin typeface="Times New Roman"/>
                <a:cs typeface="Times New Roman"/>
              </a:rPr>
              <a:t>to</a:t>
            </a:r>
            <a:r>
              <a:rPr sz="682" spc="58" dirty="0">
                <a:latin typeface="Times New Roman"/>
                <a:cs typeface="Times New Roman"/>
              </a:rPr>
              <a:t> </a:t>
            </a:r>
            <a:r>
              <a:rPr sz="682" spc="34" dirty="0">
                <a:latin typeface="Times New Roman"/>
                <a:cs typeface="Times New Roman"/>
              </a:rPr>
              <a:t>the</a:t>
            </a:r>
            <a:r>
              <a:rPr sz="682" spc="58" dirty="0">
                <a:latin typeface="Times New Roman"/>
                <a:cs typeface="Times New Roman"/>
              </a:rPr>
              <a:t> </a:t>
            </a:r>
            <a:r>
              <a:rPr sz="682" spc="27" dirty="0">
                <a:latin typeface="Times New Roman"/>
                <a:cs typeface="Times New Roman"/>
              </a:rPr>
              <a:t>graph</a:t>
            </a:r>
            <a:r>
              <a:rPr sz="682" spc="55" dirty="0">
                <a:latin typeface="Times New Roman"/>
                <a:cs typeface="Times New Roman"/>
              </a:rPr>
              <a:t> at</a:t>
            </a:r>
            <a:r>
              <a:rPr sz="682" spc="58" dirty="0">
                <a:latin typeface="Times New Roman"/>
                <a:cs typeface="Times New Roman"/>
              </a:rPr>
              <a:t> </a:t>
            </a:r>
            <a:r>
              <a:rPr sz="682" spc="34" dirty="0">
                <a:latin typeface="Times New Roman"/>
                <a:cs typeface="Times New Roman"/>
              </a:rPr>
              <a:t>the</a:t>
            </a:r>
            <a:r>
              <a:rPr sz="682" spc="58" dirty="0">
                <a:latin typeface="Times New Roman"/>
                <a:cs typeface="Times New Roman"/>
              </a:rPr>
              <a:t> </a:t>
            </a:r>
            <a:r>
              <a:rPr sz="682" spc="10" dirty="0">
                <a:latin typeface="Times New Roman"/>
                <a:cs typeface="Times New Roman"/>
              </a:rPr>
              <a:t>origin.</a:t>
            </a:r>
            <a:endParaRPr sz="682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682">
              <a:latin typeface="Times New Roman"/>
              <a:cs typeface="Times New Roman"/>
            </a:endParaRPr>
          </a:p>
          <a:p>
            <a:pPr marL="2690308">
              <a:spcBef>
                <a:spcPts val="416"/>
              </a:spcBef>
            </a:pPr>
            <a:r>
              <a:rPr sz="682" spc="-55" dirty="0">
                <a:latin typeface="DejaVu Serif"/>
                <a:cs typeface="DejaVu Serif"/>
              </a:rPr>
              <a:t>y </a:t>
            </a:r>
            <a:r>
              <a:rPr sz="682" spc="143" dirty="0">
                <a:latin typeface="Times New Roman"/>
                <a:cs typeface="Times New Roman"/>
              </a:rPr>
              <a:t>=</a:t>
            </a:r>
            <a:r>
              <a:rPr sz="682" spc="-99" dirty="0">
                <a:latin typeface="Times New Roman"/>
                <a:cs typeface="Times New Roman"/>
              </a:rPr>
              <a:t> </a:t>
            </a:r>
            <a:r>
              <a:rPr sz="682" spc="-27" dirty="0">
                <a:latin typeface="DejaVu Sans"/>
                <a:cs typeface="DejaVu Sans"/>
              </a:rPr>
              <a:t>|</a:t>
            </a:r>
            <a:r>
              <a:rPr sz="682" spc="-27" dirty="0">
                <a:latin typeface="DejaVu Serif"/>
                <a:cs typeface="DejaVu Serif"/>
              </a:rPr>
              <a:t>x</a:t>
            </a:r>
            <a:r>
              <a:rPr sz="682" spc="-27" dirty="0">
                <a:latin typeface="DejaVu Sans"/>
                <a:cs typeface="DejaVu Sans"/>
              </a:rPr>
              <a:t>|</a:t>
            </a:r>
            <a:endParaRPr sz="682">
              <a:latin typeface="DejaVu Sans"/>
              <a:cs typeface="DejaVu Sans"/>
            </a:endParaRPr>
          </a:p>
          <a:p>
            <a:pPr marL="2626232" marR="1150762" algn="just">
              <a:lnSpc>
                <a:spcPct val="246300"/>
              </a:lnSpc>
              <a:spcBef>
                <a:spcPts val="491"/>
              </a:spcBef>
            </a:pPr>
            <a:r>
              <a:rPr sz="614" i="1" spc="-14" dirty="0">
                <a:latin typeface="Arial"/>
                <a:cs typeface="Arial"/>
              </a:rPr>
              <a:t>tangent?  tangent?  tangent?  tangent?</a:t>
            </a:r>
            <a:endParaRPr sz="614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5065048" y="3060015"/>
            <a:ext cx="2061730" cy="102819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14" b="1" spc="-24" dirty="0">
                <a:latin typeface="Arial"/>
                <a:cs typeface="Arial"/>
              </a:rPr>
              <a:t>Figure </a:t>
            </a:r>
            <a:r>
              <a:rPr sz="614" b="1" spc="3" dirty="0">
                <a:latin typeface="Arial"/>
                <a:cs typeface="Arial"/>
              </a:rPr>
              <a:t>1. </a:t>
            </a:r>
            <a:r>
              <a:rPr sz="614" spc="-10" dirty="0">
                <a:latin typeface="Arial"/>
                <a:cs typeface="Arial"/>
              </a:rPr>
              <a:t>The </a:t>
            </a:r>
            <a:r>
              <a:rPr sz="614" spc="-20" dirty="0">
                <a:latin typeface="Arial"/>
                <a:cs typeface="Arial"/>
              </a:rPr>
              <a:t>graph </a:t>
            </a:r>
            <a:r>
              <a:rPr sz="614" spc="-3" dirty="0">
                <a:latin typeface="Arial"/>
                <a:cs typeface="Arial"/>
              </a:rPr>
              <a:t>of </a:t>
            </a:r>
            <a:r>
              <a:rPr sz="614" spc="-37" dirty="0">
                <a:latin typeface="DejaVu Serif"/>
                <a:cs typeface="DejaVu Serif"/>
              </a:rPr>
              <a:t>y </a:t>
            </a:r>
            <a:r>
              <a:rPr sz="614" spc="139" dirty="0">
                <a:latin typeface="Times New Roman"/>
                <a:cs typeface="Times New Roman"/>
              </a:rPr>
              <a:t>= </a:t>
            </a:r>
            <a:r>
              <a:rPr sz="614" spc="-20" dirty="0">
                <a:latin typeface="DejaVu Sans"/>
                <a:cs typeface="DejaVu Sans"/>
              </a:rPr>
              <a:t>|</a:t>
            </a:r>
            <a:r>
              <a:rPr sz="614" spc="-20" dirty="0">
                <a:latin typeface="DejaVu Serif"/>
                <a:cs typeface="DejaVu Serif"/>
              </a:rPr>
              <a:t>x</a:t>
            </a:r>
            <a:r>
              <a:rPr sz="614" spc="-20" dirty="0">
                <a:latin typeface="DejaVu Sans"/>
                <a:cs typeface="DejaVu Sans"/>
              </a:rPr>
              <a:t>| </a:t>
            </a:r>
            <a:r>
              <a:rPr sz="614" spc="-44" dirty="0">
                <a:latin typeface="Arial"/>
                <a:cs typeface="Arial"/>
              </a:rPr>
              <a:t>has </a:t>
            </a:r>
            <a:r>
              <a:rPr sz="614" spc="-24" dirty="0">
                <a:latin typeface="Arial"/>
                <a:cs typeface="Arial"/>
              </a:rPr>
              <a:t>no </a:t>
            </a:r>
            <a:r>
              <a:rPr sz="614" spc="-10" dirty="0">
                <a:latin typeface="Arial"/>
                <a:cs typeface="Arial"/>
              </a:rPr>
              <a:t>tangent </a:t>
            </a:r>
            <a:r>
              <a:rPr sz="614" spc="7" dirty="0">
                <a:latin typeface="Arial"/>
                <a:cs typeface="Arial"/>
              </a:rPr>
              <a:t>at </a:t>
            </a:r>
            <a:r>
              <a:rPr sz="614" spc="-10" dirty="0">
                <a:latin typeface="Arial"/>
                <a:cs typeface="Arial"/>
              </a:rPr>
              <a:t>the</a:t>
            </a:r>
            <a:r>
              <a:rPr sz="614" spc="20" dirty="0">
                <a:latin typeface="Arial"/>
                <a:cs typeface="Arial"/>
              </a:rPr>
              <a:t> </a:t>
            </a:r>
            <a:r>
              <a:rPr sz="614" spc="-10" dirty="0">
                <a:latin typeface="Arial"/>
                <a:cs typeface="Arial"/>
              </a:rPr>
              <a:t>origin.</a:t>
            </a:r>
            <a:endParaRPr sz="614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4216397" y="3347763"/>
            <a:ext cx="3555423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82" b="1" spc="-27" dirty="0">
                <a:latin typeface="Georgia"/>
                <a:cs typeface="Georgia"/>
              </a:rPr>
              <a:t>4.2. </a:t>
            </a:r>
            <a:r>
              <a:rPr sz="682" b="1" spc="72" dirty="0">
                <a:latin typeface="Georgia"/>
                <a:cs typeface="Georgia"/>
              </a:rPr>
              <a:t>A </a:t>
            </a:r>
            <a:r>
              <a:rPr sz="682" b="1" spc="-24" dirty="0">
                <a:latin typeface="Georgia"/>
                <a:cs typeface="Georgia"/>
              </a:rPr>
              <a:t>graph </a:t>
            </a:r>
            <a:r>
              <a:rPr sz="682" b="1" spc="-14" dirty="0">
                <a:latin typeface="Georgia"/>
                <a:cs typeface="Georgia"/>
              </a:rPr>
              <a:t>with </a:t>
            </a:r>
            <a:r>
              <a:rPr sz="682" b="1" spc="-27" dirty="0">
                <a:latin typeface="Georgia"/>
                <a:cs typeface="Georgia"/>
              </a:rPr>
              <a:t>a </a:t>
            </a:r>
            <a:r>
              <a:rPr sz="682" b="1" spc="-24" dirty="0">
                <a:latin typeface="Georgia"/>
                <a:cs typeface="Georgia"/>
              </a:rPr>
              <a:t>cusp. </a:t>
            </a:r>
            <a:r>
              <a:rPr sz="682" spc="27" dirty="0">
                <a:latin typeface="Times New Roman"/>
                <a:cs typeface="Times New Roman"/>
              </a:rPr>
              <a:t>Another </a:t>
            </a:r>
            <a:r>
              <a:rPr sz="682" spc="17" dirty="0">
                <a:latin typeface="Times New Roman"/>
                <a:cs typeface="Times New Roman"/>
              </a:rPr>
              <a:t>example </a:t>
            </a:r>
            <a:r>
              <a:rPr sz="682" spc="-14" dirty="0">
                <a:latin typeface="Times New Roman"/>
                <a:cs typeface="Times New Roman"/>
              </a:rPr>
              <a:t>of </a:t>
            </a:r>
            <a:r>
              <a:rPr sz="682" spc="34" dirty="0">
                <a:latin typeface="Times New Roman"/>
                <a:cs typeface="Times New Roman"/>
              </a:rPr>
              <a:t>a </a:t>
            </a:r>
            <a:r>
              <a:rPr sz="682" spc="17" dirty="0">
                <a:latin typeface="Times New Roman"/>
                <a:cs typeface="Times New Roman"/>
              </a:rPr>
              <a:t>function </a:t>
            </a:r>
            <a:r>
              <a:rPr sz="682" spc="27" dirty="0">
                <a:latin typeface="Times New Roman"/>
                <a:cs typeface="Times New Roman"/>
              </a:rPr>
              <a:t>without </a:t>
            </a:r>
            <a:r>
              <a:rPr sz="682" spc="34" dirty="0">
                <a:latin typeface="Times New Roman"/>
                <a:cs typeface="Times New Roman"/>
              </a:rPr>
              <a:t>a </a:t>
            </a:r>
            <a:r>
              <a:rPr sz="682" spc="14" dirty="0">
                <a:latin typeface="Times New Roman"/>
                <a:cs typeface="Times New Roman"/>
              </a:rPr>
              <a:t>derivative </a:t>
            </a:r>
            <a:r>
              <a:rPr sz="682" spc="55" dirty="0">
                <a:latin typeface="Times New Roman"/>
                <a:cs typeface="Times New Roman"/>
              </a:rPr>
              <a:t>at </a:t>
            </a:r>
            <a:r>
              <a:rPr sz="682" dirty="0">
                <a:latin typeface="DejaVu Serif"/>
                <a:cs typeface="DejaVu Serif"/>
              </a:rPr>
              <a:t>x </a:t>
            </a:r>
            <a:r>
              <a:rPr sz="682" spc="143" dirty="0">
                <a:latin typeface="Times New Roman"/>
                <a:cs typeface="Times New Roman"/>
              </a:rPr>
              <a:t>= </a:t>
            </a:r>
            <a:r>
              <a:rPr sz="682" spc="-3" dirty="0">
                <a:latin typeface="Times New Roman"/>
                <a:cs typeface="Times New Roman"/>
              </a:rPr>
              <a:t>0</a:t>
            </a:r>
            <a:r>
              <a:rPr sz="682" spc="-37" dirty="0">
                <a:latin typeface="Times New Roman"/>
                <a:cs typeface="Times New Roman"/>
              </a:rPr>
              <a:t> </a:t>
            </a:r>
            <a:r>
              <a:rPr sz="682" dirty="0">
                <a:latin typeface="Times New Roman"/>
                <a:cs typeface="Times New Roman"/>
              </a:rPr>
              <a:t>is</a:t>
            </a:r>
            <a:endParaRPr sz="682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6125086" y="3416300"/>
            <a:ext cx="103909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82" spc="303" dirty="0">
                <a:latin typeface="Arial"/>
                <a:cs typeface="Arial"/>
              </a:rPr>
              <a:t>√</a:t>
            </a:r>
            <a:endParaRPr sz="682">
              <a:latin typeface="Arial"/>
              <a:cs typeface="Arial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6220007" y="3509503"/>
            <a:ext cx="97415" cy="0"/>
          </a:xfrm>
          <a:custGeom>
            <a:avLst/>
            <a:gdLst/>
            <a:ahLst/>
            <a:cxnLst/>
            <a:rect l="l" t="t" r="r" b="b"/>
            <a:pathLst>
              <a:path w="142875">
                <a:moveTo>
                  <a:pt x="0" y="0"/>
                </a:moveTo>
                <a:lnTo>
                  <a:pt x="14260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0" name="object 20"/>
          <p:cNvSpPr txBox="1"/>
          <p:nvPr/>
        </p:nvSpPr>
        <p:spPr>
          <a:xfrm>
            <a:off x="5842142" y="3494275"/>
            <a:ext cx="507856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  <a:tabLst>
                <a:tab pos="377526" algn="l"/>
              </a:tabLst>
            </a:pPr>
            <a:r>
              <a:rPr sz="682" spc="78" dirty="0">
                <a:latin typeface="DejaVu Serif"/>
                <a:cs typeface="DejaVu Serif"/>
              </a:rPr>
              <a:t>f</a:t>
            </a:r>
            <a:r>
              <a:rPr sz="682" spc="-143" dirty="0">
                <a:latin typeface="DejaVu Serif"/>
                <a:cs typeface="DejaVu Serif"/>
              </a:rPr>
              <a:t> </a:t>
            </a:r>
            <a:r>
              <a:rPr sz="682" spc="34" dirty="0">
                <a:latin typeface="Times New Roman"/>
                <a:cs typeface="Times New Roman"/>
              </a:rPr>
              <a:t>(</a:t>
            </a:r>
            <a:r>
              <a:rPr sz="682" dirty="0">
                <a:latin typeface="DejaVu Serif"/>
                <a:cs typeface="DejaVu Serif"/>
              </a:rPr>
              <a:t>x</a:t>
            </a:r>
            <a:r>
              <a:rPr sz="682" spc="34" dirty="0">
                <a:latin typeface="Times New Roman"/>
                <a:cs typeface="Times New Roman"/>
              </a:rPr>
              <a:t>)</a:t>
            </a:r>
            <a:r>
              <a:rPr sz="682" spc="17" dirty="0">
                <a:latin typeface="Times New Roman"/>
                <a:cs typeface="Times New Roman"/>
              </a:rPr>
              <a:t> </a:t>
            </a:r>
            <a:r>
              <a:rPr sz="682" spc="143" dirty="0">
                <a:latin typeface="Times New Roman"/>
                <a:cs typeface="Times New Roman"/>
              </a:rPr>
              <a:t>=</a:t>
            </a:r>
            <a:r>
              <a:rPr sz="682" dirty="0">
                <a:latin typeface="Times New Roman"/>
                <a:cs typeface="Times New Roman"/>
              </a:rPr>
              <a:t>	</a:t>
            </a:r>
            <a:r>
              <a:rPr sz="682" spc="-44" dirty="0">
                <a:latin typeface="DejaVu Sans"/>
                <a:cs typeface="DejaVu Sans"/>
              </a:rPr>
              <a:t>|</a:t>
            </a:r>
            <a:r>
              <a:rPr sz="682" dirty="0">
                <a:latin typeface="DejaVu Serif"/>
                <a:cs typeface="DejaVu Serif"/>
              </a:rPr>
              <a:t>x</a:t>
            </a:r>
            <a:r>
              <a:rPr sz="682" spc="-44" dirty="0">
                <a:latin typeface="DejaVu Sans"/>
                <a:cs typeface="DejaVu Sans"/>
              </a:rPr>
              <a:t>|</a:t>
            </a:r>
            <a:r>
              <a:rPr sz="682" spc="-31" dirty="0">
                <a:latin typeface="DejaVu Serif"/>
                <a:cs typeface="DejaVu Serif"/>
              </a:rPr>
              <a:t>.</a:t>
            </a:r>
            <a:endParaRPr sz="682">
              <a:latin typeface="DejaVu Serif"/>
              <a:cs typeface="DejaVu Serif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4056715" y="3634025"/>
            <a:ext cx="2225386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82" spc="31" dirty="0">
                <a:latin typeface="Times New Roman"/>
                <a:cs typeface="Times New Roman"/>
              </a:rPr>
              <a:t>When</a:t>
            </a:r>
            <a:r>
              <a:rPr sz="682" spc="51" dirty="0">
                <a:latin typeface="Times New Roman"/>
                <a:cs typeface="Times New Roman"/>
              </a:rPr>
              <a:t> </a:t>
            </a:r>
            <a:r>
              <a:rPr sz="682" spc="10" dirty="0">
                <a:latin typeface="Times New Roman"/>
                <a:cs typeface="Times New Roman"/>
              </a:rPr>
              <a:t>you</a:t>
            </a:r>
            <a:r>
              <a:rPr sz="682" spc="55" dirty="0">
                <a:latin typeface="Times New Roman"/>
                <a:cs typeface="Times New Roman"/>
              </a:rPr>
              <a:t> </a:t>
            </a:r>
            <a:r>
              <a:rPr sz="682" spc="41" dirty="0">
                <a:latin typeface="Times New Roman"/>
                <a:cs typeface="Times New Roman"/>
              </a:rPr>
              <a:t>try</a:t>
            </a:r>
            <a:r>
              <a:rPr sz="682" spc="55" dirty="0">
                <a:latin typeface="Times New Roman"/>
                <a:cs typeface="Times New Roman"/>
              </a:rPr>
              <a:t> </a:t>
            </a:r>
            <a:r>
              <a:rPr sz="682" spc="34" dirty="0">
                <a:latin typeface="Times New Roman"/>
                <a:cs typeface="Times New Roman"/>
              </a:rPr>
              <a:t>to</a:t>
            </a:r>
            <a:r>
              <a:rPr sz="682" spc="51" dirty="0">
                <a:latin typeface="Times New Roman"/>
                <a:cs typeface="Times New Roman"/>
              </a:rPr>
              <a:t> </a:t>
            </a:r>
            <a:r>
              <a:rPr sz="682" spc="24" dirty="0">
                <a:latin typeface="Times New Roman"/>
                <a:cs typeface="Times New Roman"/>
              </a:rPr>
              <a:t>compute</a:t>
            </a:r>
            <a:r>
              <a:rPr sz="682" spc="55" dirty="0">
                <a:latin typeface="Times New Roman"/>
                <a:cs typeface="Times New Roman"/>
              </a:rPr>
              <a:t> </a:t>
            </a:r>
            <a:r>
              <a:rPr sz="682" spc="34" dirty="0">
                <a:latin typeface="Times New Roman"/>
                <a:cs typeface="Times New Roman"/>
              </a:rPr>
              <a:t>the</a:t>
            </a:r>
            <a:r>
              <a:rPr sz="682" spc="55" dirty="0">
                <a:latin typeface="Times New Roman"/>
                <a:cs typeface="Times New Roman"/>
              </a:rPr>
              <a:t> </a:t>
            </a:r>
            <a:r>
              <a:rPr sz="682" spc="14" dirty="0">
                <a:latin typeface="Times New Roman"/>
                <a:cs typeface="Times New Roman"/>
              </a:rPr>
              <a:t>derivative</a:t>
            </a:r>
            <a:r>
              <a:rPr sz="682" spc="51" dirty="0">
                <a:latin typeface="Times New Roman"/>
                <a:cs typeface="Times New Roman"/>
              </a:rPr>
              <a:t> </a:t>
            </a:r>
            <a:r>
              <a:rPr sz="682" spc="10" dirty="0">
                <a:latin typeface="Times New Roman"/>
                <a:cs typeface="Times New Roman"/>
              </a:rPr>
              <a:t>you</a:t>
            </a:r>
            <a:r>
              <a:rPr sz="682" spc="55" dirty="0">
                <a:latin typeface="Times New Roman"/>
                <a:cs typeface="Times New Roman"/>
              </a:rPr>
              <a:t> </a:t>
            </a:r>
            <a:r>
              <a:rPr sz="682" spc="24" dirty="0">
                <a:latin typeface="Times New Roman"/>
                <a:cs typeface="Times New Roman"/>
              </a:rPr>
              <a:t>get</a:t>
            </a:r>
            <a:r>
              <a:rPr sz="682" spc="55" dirty="0">
                <a:latin typeface="Times New Roman"/>
                <a:cs typeface="Times New Roman"/>
              </a:rPr>
              <a:t> </a:t>
            </a:r>
            <a:r>
              <a:rPr sz="682" spc="27" dirty="0">
                <a:latin typeface="Times New Roman"/>
                <a:cs typeface="Times New Roman"/>
              </a:rPr>
              <a:t>this</a:t>
            </a:r>
            <a:r>
              <a:rPr sz="682" spc="51" dirty="0">
                <a:latin typeface="Times New Roman"/>
                <a:cs typeface="Times New Roman"/>
              </a:rPr>
              <a:t> </a:t>
            </a:r>
            <a:r>
              <a:rPr sz="682" spc="20" dirty="0">
                <a:latin typeface="Times New Roman"/>
                <a:cs typeface="Times New Roman"/>
              </a:rPr>
              <a:t>limit</a:t>
            </a:r>
            <a:endParaRPr sz="682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5730066" y="3826532"/>
            <a:ext cx="37234" cy="81724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477" spc="24" dirty="0">
                <a:latin typeface="DejaVu Sans"/>
                <a:cs typeface="DejaVu Sans"/>
              </a:rPr>
              <a:t>j</a:t>
            </a:r>
            <a:endParaRPr sz="477">
              <a:latin typeface="DejaVu Sans"/>
              <a:cs typeface="DejaVu Sans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5678545" y="3836275"/>
            <a:ext cx="449840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82" spc="78" dirty="0">
                <a:latin typeface="DejaVu Serif"/>
                <a:cs typeface="DejaVu Serif"/>
              </a:rPr>
              <a:t>f </a:t>
            </a:r>
            <a:r>
              <a:rPr sz="682" spc="24" dirty="0">
                <a:latin typeface="Times New Roman"/>
                <a:cs typeface="Times New Roman"/>
              </a:rPr>
              <a:t>(0) </a:t>
            </a:r>
            <a:r>
              <a:rPr sz="682" spc="143" dirty="0">
                <a:latin typeface="Times New Roman"/>
                <a:cs typeface="Times New Roman"/>
              </a:rPr>
              <a:t>=</a:t>
            </a:r>
            <a:r>
              <a:rPr sz="682" spc="7" dirty="0">
                <a:latin typeface="Times New Roman"/>
                <a:cs typeface="Times New Roman"/>
              </a:rPr>
              <a:t> </a:t>
            </a:r>
            <a:r>
              <a:rPr sz="682" spc="10" dirty="0">
                <a:latin typeface="Times New Roman"/>
                <a:cs typeface="Times New Roman"/>
              </a:rPr>
              <a:t>lim</a:t>
            </a:r>
            <a:endParaRPr sz="682"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6146534" y="3702561"/>
            <a:ext cx="103909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82" spc="303" dirty="0">
                <a:latin typeface="Arial"/>
                <a:cs typeface="Arial"/>
              </a:rPr>
              <a:t>√</a:t>
            </a:r>
            <a:endParaRPr sz="682">
              <a:latin typeface="Arial"/>
              <a:cs typeface="Arial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6241455" y="3795755"/>
            <a:ext cx="97415" cy="0"/>
          </a:xfrm>
          <a:custGeom>
            <a:avLst/>
            <a:gdLst/>
            <a:ahLst/>
            <a:cxnLst/>
            <a:rect l="l" t="t" r="r" b="b"/>
            <a:pathLst>
              <a:path w="142875">
                <a:moveTo>
                  <a:pt x="0" y="0"/>
                </a:moveTo>
                <a:lnTo>
                  <a:pt x="14260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6" name="object 26"/>
          <p:cNvSpPr txBox="1"/>
          <p:nvPr/>
        </p:nvSpPr>
        <p:spPr>
          <a:xfrm>
            <a:off x="6232796" y="3776319"/>
            <a:ext cx="114733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82" spc="-44" dirty="0">
                <a:latin typeface="DejaVu Sans"/>
                <a:cs typeface="DejaVu Sans"/>
              </a:rPr>
              <a:t>|</a:t>
            </a:r>
            <a:r>
              <a:rPr sz="682" dirty="0">
                <a:latin typeface="DejaVu Serif"/>
                <a:cs typeface="DejaVu Serif"/>
              </a:rPr>
              <a:t>x</a:t>
            </a:r>
            <a:r>
              <a:rPr sz="682" spc="-44" dirty="0">
                <a:latin typeface="DejaVu Sans"/>
                <a:cs typeface="DejaVu Sans"/>
              </a:rPr>
              <a:t>|</a:t>
            </a:r>
            <a:endParaRPr sz="682">
              <a:latin typeface="DejaVu Sans"/>
              <a:cs typeface="DejaVu Sans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6155193" y="3909631"/>
            <a:ext cx="183573" cy="0"/>
          </a:xfrm>
          <a:custGeom>
            <a:avLst/>
            <a:gdLst/>
            <a:ahLst/>
            <a:cxnLst/>
            <a:rect l="l" t="t" r="r" b="b"/>
            <a:pathLst>
              <a:path w="269239">
                <a:moveTo>
                  <a:pt x="0" y="0"/>
                </a:moveTo>
                <a:lnTo>
                  <a:pt x="269125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8" name="object 28"/>
          <p:cNvSpPr txBox="1"/>
          <p:nvPr/>
        </p:nvSpPr>
        <p:spPr>
          <a:xfrm>
            <a:off x="5979518" y="3895451"/>
            <a:ext cx="300903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  <a:tabLst>
                <a:tab pos="242448" algn="l"/>
              </a:tabLst>
            </a:pPr>
            <a:r>
              <a:rPr sz="716" spc="56" baseline="3968" dirty="0">
                <a:latin typeface="DejaVu Serif"/>
                <a:cs typeface="DejaVu Serif"/>
              </a:rPr>
              <a:t>x</a:t>
            </a:r>
            <a:r>
              <a:rPr sz="716" spc="209" baseline="3968" dirty="0">
                <a:latin typeface="DejaVu Sans"/>
                <a:cs typeface="DejaVu Sans"/>
              </a:rPr>
              <a:t>→</a:t>
            </a:r>
            <a:r>
              <a:rPr sz="716" spc="46" baseline="3968" dirty="0">
                <a:latin typeface="Times New Roman"/>
                <a:cs typeface="Times New Roman"/>
              </a:rPr>
              <a:t>0	</a:t>
            </a:r>
            <a:r>
              <a:rPr sz="682" dirty="0">
                <a:latin typeface="DejaVu Serif"/>
                <a:cs typeface="DejaVu Serif"/>
              </a:rPr>
              <a:t>x</a:t>
            </a:r>
            <a:endParaRPr sz="682">
              <a:latin typeface="DejaVu Serif"/>
              <a:cs typeface="DejaVu Serif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6364345" y="3836275"/>
            <a:ext cx="149369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82" spc="143" dirty="0">
                <a:latin typeface="Times New Roman"/>
                <a:cs typeface="Times New Roman"/>
              </a:rPr>
              <a:t>=</a:t>
            </a:r>
            <a:r>
              <a:rPr sz="682" spc="-34" dirty="0">
                <a:latin typeface="Times New Roman"/>
                <a:cs typeface="Times New Roman"/>
              </a:rPr>
              <a:t> </a:t>
            </a:r>
            <a:r>
              <a:rPr sz="682" spc="17" dirty="0">
                <a:latin typeface="Times New Roman"/>
                <a:cs typeface="Times New Roman"/>
              </a:rPr>
              <a:t>?</a:t>
            </a:r>
            <a:endParaRPr sz="682">
              <a:latin typeface="Times New Roman"/>
              <a:cs typeface="Times New Roman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4058005" y="4002963"/>
            <a:ext cx="1020474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82" spc="34" dirty="0">
                <a:latin typeface="Times New Roman"/>
                <a:cs typeface="Times New Roman"/>
              </a:rPr>
              <a:t>The </a:t>
            </a:r>
            <a:r>
              <a:rPr sz="682" spc="20" dirty="0">
                <a:latin typeface="Times New Roman"/>
                <a:cs typeface="Times New Roman"/>
              </a:rPr>
              <a:t>limit </a:t>
            </a:r>
            <a:r>
              <a:rPr sz="682" spc="10" dirty="0">
                <a:latin typeface="Times New Roman"/>
                <a:cs typeface="Times New Roman"/>
              </a:rPr>
              <a:t>from </a:t>
            </a:r>
            <a:r>
              <a:rPr sz="682" spc="34" dirty="0">
                <a:latin typeface="Times New Roman"/>
                <a:cs typeface="Times New Roman"/>
              </a:rPr>
              <a:t>the </a:t>
            </a:r>
            <a:r>
              <a:rPr sz="682" spc="24" dirty="0">
                <a:latin typeface="Times New Roman"/>
                <a:cs typeface="Times New Roman"/>
              </a:rPr>
              <a:t>right</a:t>
            </a:r>
            <a:r>
              <a:rPr sz="682" spc="143" dirty="0">
                <a:latin typeface="Times New Roman"/>
                <a:cs typeface="Times New Roman"/>
              </a:rPr>
              <a:t> </a:t>
            </a:r>
            <a:r>
              <a:rPr sz="682" dirty="0">
                <a:latin typeface="Times New Roman"/>
                <a:cs typeface="Times New Roman"/>
              </a:rPr>
              <a:t>is</a:t>
            </a:r>
            <a:endParaRPr sz="682">
              <a:latin typeface="Times New Roman"/>
              <a:cs typeface="Times New Roman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5855147" y="4035260"/>
            <a:ext cx="103909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82" spc="303" dirty="0">
                <a:latin typeface="Arial"/>
                <a:cs typeface="Arial"/>
              </a:rPr>
              <a:t>√</a:t>
            </a:r>
            <a:endParaRPr sz="682">
              <a:latin typeface="Arial"/>
              <a:cs typeface="Arial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5950077" y="4128464"/>
            <a:ext cx="97415" cy="0"/>
          </a:xfrm>
          <a:custGeom>
            <a:avLst/>
            <a:gdLst/>
            <a:ahLst/>
            <a:cxnLst/>
            <a:rect l="l" t="t" r="r" b="b"/>
            <a:pathLst>
              <a:path w="142875">
                <a:moveTo>
                  <a:pt x="0" y="0"/>
                </a:moveTo>
                <a:lnTo>
                  <a:pt x="14260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33" name="object 33"/>
          <p:cNvSpPr txBox="1"/>
          <p:nvPr/>
        </p:nvSpPr>
        <p:spPr>
          <a:xfrm>
            <a:off x="5941418" y="4109019"/>
            <a:ext cx="114733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82" spc="-44" dirty="0">
                <a:latin typeface="DejaVu Sans"/>
                <a:cs typeface="DejaVu Sans"/>
              </a:rPr>
              <a:t>|</a:t>
            </a:r>
            <a:r>
              <a:rPr sz="682" dirty="0">
                <a:latin typeface="DejaVu Serif"/>
                <a:cs typeface="DejaVu Serif"/>
              </a:rPr>
              <a:t>x</a:t>
            </a:r>
            <a:r>
              <a:rPr sz="682" spc="-44" dirty="0">
                <a:latin typeface="DejaVu Sans"/>
                <a:cs typeface="DejaVu Sans"/>
              </a:rPr>
              <a:t>|</a:t>
            </a:r>
            <a:endParaRPr sz="682">
              <a:latin typeface="DejaVu Sans"/>
              <a:cs typeface="DejaVu Sans"/>
            </a:endParaRPr>
          </a:p>
        </p:txBody>
      </p:sp>
      <p:sp>
        <p:nvSpPr>
          <p:cNvPr id="34" name="object 34"/>
          <p:cNvSpPr/>
          <p:nvPr/>
        </p:nvSpPr>
        <p:spPr>
          <a:xfrm>
            <a:off x="5863806" y="4242340"/>
            <a:ext cx="183573" cy="0"/>
          </a:xfrm>
          <a:custGeom>
            <a:avLst/>
            <a:gdLst/>
            <a:ahLst/>
            <a:cxnLst/>
            <a:rect l="l" t="t" r="r" b="b"/>
            <a:pathLst>
              <a:path w="269239">
                <a:moveTo>
                  <a:pt x="0" y="0"/>
                </a:moveTo>
                <a:lnTo>
                  <a:pt x="269125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35" name="object 35"/>
          <p:cNvSpPr txBox="1"/>
          <p:nvPr/>
        </p:nvSpPr>
        <p:spPr>
          <a:xfrm>
            <a:off x="6331034" y="4110621"/>
            <a:ext cx="138545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82" u="sng" spc="-3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682" u="sng" spc="-34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682" u="sng" spc="-3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1</a:t>
            </a:r>
            <a:r>
              <a:rPr sz="682" u="sng" spc="-34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endParaRPr sz="682">
              <a:latin typeface="Times New Roman"/>
              <a:cs typeface="Times New Roman"/>
            </a:endParaRPr>
          </a:p>
        </p:txBody>
      </p:sp>
      <p:sp>
        <p:nvSpPr>
          <p:cNvPr id="39" name="object 39"/>
          <p:cNvSpPr txBox="1">
            <a:spLocks noGrp="1"/>
          </p:cNvSpPr>
          <p:nvPr>
            <p:ph type="sldNum" sz="quarter" idx="4294967295"/>
          </p:nvPr>
        </p:nvSpPr>
        <p:spPr>
          <a:xfrm>
            <a:off x="3446318" y="0"/>
            <a:ext cx="0" cy="1923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7318">
              <a:lnSpc>
                <a:spcPts val="522"/>
              </a:lnSpc>
            </a:pPr>
            <a:fld id="{81D60167-4931-47E6-BA6A-407CBD079E47}" type="slidenum">
              <a:rPr spc="31" dirty="0"/>
              <a:pPr marL="17318">
                <a:lnSpc>
                  <a:spcPts val="522"/>
                </a:lnSpc>
              </a:pPr>
              <a:t>5</a:t>
            </a:fld>
            <a:endParaRPr spc="31" dirty="0"/>
          </a:p>
        </p:txBody>
      </p:sp>
      <p:sp>
        <p:nvSpPr>
          <p:cNvPr id="36" name="object 36"/>
          <p:cNvSpPr txBox="1"/>
          <p:nvPr/>
        </p:nvSpPr>
        <p:spPr>
          <a:xfrm>
            <a:off x="5688139" y="4228523"/>
            <a:ext cx="781483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  <a:tabLst>
                <a:tab pos="242448" algn="l"/>
                <a:tab pos="484463" algn="l"/>
                <a:tab pos="723015" algn="l"/>
              </a:tabLst>
            </a:pPr>
            <a:r>
              <a:rPr sz="716" spc="56" baseline="3968" dirty="0">
                <a:latin typeface="DejaVu Serif"/>
                <a:cs typeface="DejaVu Serif"/>
              </a:rPr>
              <a:t>x</a:t>
            </a:r>
            <a:r>
              <a:rPr sz="716" spc="567" baseline="3968" dirty="0">
                <a:latin typeface="DejaVu Sans"/>
                <a:cs typeface="DejaVu Sans"/>
              </a:rPr>
              <a:t>\</a:t>
            </a:r>
            <a:r>
              <a:rPr sz="716" spc="46" baseline="3968" dirty="0">
                <a:latin typeface="Times New Roman"/>
                <a:cs typeface="Times New Roman"/>
              </a:rPr>
              <a:t>0	</a:t>
            </a:r>
            <a:r>
              <a:rPr sz="682" dirty="0">
                <a:latin typeface="DejaVu Serif"/>
                <a:cs typeface="DejaVu Serif"/>
              </a:rPr>
              <a:t>x	</a:t>
            </a:r>
            <a:r>
              <a:rPr sz="716" spc="56" baseline="3968" dirty="0">
                <a:latin typeface="DejaVu Serif"/>
                <a:cs typeface="DejaVu Serif"/>
              </a:rPr>
              <a:t>x</a:t>
            </a:r>
            <a:r>
              <a:rPr sz="716" spc="567" baseline="3968" dirty="0">
                <a:latin typeface="DejaVu Sans"/>
                <a:cs typeface="DejaVu Sans"/>
              </a:rPr>
              <a:t>\</a:t>
            </a:r>
            <a:r>
              <a:rPr sz="716" spc="46" baseline="3968" dirty="0">
                <a:latin typeface="Times New Roman"/>
                <a:cs typeface="Times New Roman"/>
              </a:rPr>
              <a:t>0	</a:t>
            </a:r>
            <a:r>
              <a:rPr sz="682" dirty="0">
                <a:latin typeface="DejaVu Serif"/>
                <a:cs typeface="DejaVu Serif"/>
              </a:rPr>
              <a:t>x</a:t>
            </a:r>
            <a:endParaRPr sz="682">
              <a:latin typeface="DejaVu Serif"/>
              <a:cs typeface="DejaVu Serif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5699370" y="4168974"/>
            <a:ext cx="804430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  <a:tabLst>
                <a:tab pos="381856" algn="l"/>
              </a:tabLst>
            </a:pPr>
            <a:r>
              <a:rPr sz="682" spc="10" dirty="0">
                <a:latin typeface="Times New Roman"/>
                <a:cs typeface="Times New Roman"/>
              </a:rPr>
              <a:t>lim	</a:t>
            </a:r>
            <a:r>
              <a:rPr sz="682" spc="143" dirty="0">
                <a:latin typeface="Times New Roman"/>
                <a:cs typeface="Times New Roman"/>
              </a:rPr>
              <a:t>= </a:t>
            </a:r>
            <a:r>
              <a:rPr sz="682" spc="10" dirty="0">
                <a:latin typeface="Times New Roman"/>
                <a:cs typeface="Times New Roman"/>
              </a:rPr>
              <a:t>lim </a:t>
            </a:r>
            <a:r>
              <a:rPr sz="1023" spc="194" baseline="2777" dirty="0">
                <a:latin typeface="DejaVu Sans"/>
                <a:cs typeface="DejaVu Sans"/>
              </a:rPr>
              <a:t>√</a:t>
            </a:r>
            <a:r>
              <a:rPr sz="1023" u="sng" spc="112" baseline="2777" dirty="0">
                <a:uFill>
                  <a:solidFill>
                    <a:srgbClr val="000000"/>
                  </a:solidFill>
                </a:uFill>
                <a:latin typeface="DejaVu Sans"/>
                <a:cs typeface="DejaVu Sans"/>
              </a:rPr>
              <a:t> </a:t>
            </a:r>
            <a:r>
              <a:rPr sz="682" spc="-31" dirty="0">
                <a:latin typeface="DejaVu Serif"/>
                <a:cs typeface="DejaVu Serif"/>
              </a:rPr>
              <a:t>,</a:t>
            </a:r>
            <a:endParaRPr sz="682">
              <a:latin typeface="DejaVu Serif"/>
              <a:cs typeface="DejaVu Serif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4058005" y="4340650"/>
            <a:ext cx="4089256" cy="1475439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11689" marR="7360" indent="-3464" algn="just">
              <a:spcBef>
                <a:spcPts val="65"/>
              </a:spcBef>
            </a:pPr>
            <a:r>
              <a:rPr sz="682" dirty="0">
                <a:latin typeface="Times New Roman"/>
                <a:cs typeface="Times New Roman"/>
              </a:rPr>
              <a:t>which </a:t>
            </a:r>
            <a:r>
              <a:rPr sz="682" spc="7" dirty="0">
                <a:latin typeface="Times New Roman"/>
                <a:cs typeface="Times New Roman"/>
              </a:rPr>
              <a:t>does </a:t>
            </a:r>
            <a:r>
              <a:rPr sz="682" spc="27" dirty="0">
                <a:latin typeface="Times New Roman"/>
                <a:cs typeface="Times New Roman"/>
              </a:rPr>
              <a:t>not </a:t>
            </a:r>
            <a:r>
              <a:rPr sz="682" spc="10" dirty="0">
                <a:latin typeface="Times New Roman"/>
                <a:cs typeface="Times New Roman"/>
              </a:rPr>
              <a:t>exist </a:t>
            </a:r>
            <a:r>
              <a:rPr sz="682" spc="31" dirty="0">
                <a:latin typeface="Times New Roman"/>
                <a:cs typeface="Times New Roman"/>
              </a:rPr>
              <a:t>(it </a:t>
            </a:r>
            <a:r>
              <a:rPr sz="682" spc="-7" dirty="0">
                <a:latin typeface="Times New Roman"/>
                <a:cs typeface="Times New Roman"/>
              </a:rPr>
              <a:t>is </a:t>
            </a:r>
            <a:r>
              <a:rPr sz="682" spc="58" dirty="0">
                <a:latin typeface="Times New Roman"/>
                <a:cs typeface="Times New Roman"/>
              </a:rPr>
              <a:t>“+</a:t>
            </a:r>
            <a:r>
              <a:rPr sz="682" spc="58" dirty="0">
                <a:latin typeface="DejaVu Sans"/>
                <a:cs typeface="DejaVu Sans"/>
              </a:rPr>
              <a:t>∞</a:t>
            </a:r>
            <a:r>
              <a:rPr sz="682" spc="58" dirty="0">
                <a:latin typeface="Times New Roman"/>
                <a:cs typeface="Times New Roman"/>
              </a:rPr>
              <a:t>”). </a:t>
            </a:r>
            <a:r>
              <a:rPr sz="682" spc="-7" dirty="0">
                <a:latin typeface="Times New Roman"/>
                <a:cs typeface="Times New Roman"/>
              </a:rPr>
              <a:t>Likewise, </a:t>
            </a:r>
            <a:r>
              <a:rPr sz="682" spc="27" dirty="0">
                <a:latin typeface="Times New Roman"/>
                <a:cs typeface="Times New Roman"/>
              </a:rPr>
              <a:t>the </a:t>
            </a:r>
            <a:r>
              <a:rPr sz="682" spc="14" dirty="0">
                <a:latin typeface="Times New Roman"/>
                <a:cs typeface="Times New Roman"/>
              </a:rPr>
              <a:t>limit </a:t>
            </a:r>
            <a:r>
              <a:rPr sz="682" spc="3" dirty="0">
                <a:latin typeface="Times New Roman"/>
                <a:cs typeface="Times New Roman"/>
              </a:rPr>
              <a:t>from </a:t>
            </a:r>
            <a:r>
              <a:rPr sz="682" spc="27" dirty="0">
                <a:latin typeface="Times New Roman"/>
                <a:cs typeface="Times New Roman"/>
              </a:rPr>
              <a:t>the </a:t>
            </a:r>
            <a:r>
              <a:rPr sz="682" spc="7" dirty="0">
                <a:latin typeface="Times New Roman"/>
                <a:cs typeface="Times New Roman"/>
              </a:rPr>
              <a:t>left </a:t>
            </a:r>
            <a:r>
              <a:rPr sz="682" spc="3" dirty="0">
                <a:latin typeface="Times New Roman"/>
                <a:cs typeface="Times New Roman"/>
              </a:rPr>
              <a:t>also </a:t>
            </a:r>
            <a:r>
              <a:rPr sz="682" spc="7" dirty="0">
                <a:latin typeface="Times New Roman"/>
                <a:cs typeface="Times New Roman"/>
              </a:rPr>
              <a:t>does </a:t>
            </a:r>
            <a:r>
              <a:rPr sz="682" spc="27" dirty="0">
                <a:latin typeface="Times New Roman"/>
                <a:cs typeface="Times New Roman"/>
              </a:rPr>
              <a:t>not </a:t>
            </a:r>
            <a:r>
              <a:rPr sz="682" spc="10" dirty="0">
                <a:latin typeface="Times New Roman"/>
                <a:cs typeface="Times New Roman"/>
              </a:rPr>
              <a:t>exist </a:t>
            </a:r>
            <a:r>
              <a:rPr sz="682" spc="7" dirty="0">
                <a:latin typeface="Times New Roman"/>
                <a:cs typeface="Times New Roman"/>
              </a:rPr>
              <a:t>(’tis </a:t>
            </a:r>
            <a:r>
              <a:rPr sz="682" spc="27" dirty="0">
                <a:latin typeface="Times New Roman"/>
                <a:cs typeface="Times New Roman"/>
              </a:rPr>
              <a:t>“</a:t>
            </a:r>
            <a:r>
              <a:rPr sz="682" spc="27" dirty="0">
                <a:latin typeface="DejaVu Sans"/>
                <a:cs typeface="DejaVu Sans"/>
              </a:rPr>
              <a:t>−∞</a:t>
            </a:r>
            <a:r>
              <a:rPr sz="682" spc="27" dirty="0">
                <a:latin typeface="Times New Roman"/>
                <a:cs typeface="Times New Roman"/>
              </a:rPr>
              <a:t>). </a:t>
            </a:r>
            <a:r>
              <a:rPr sz="682" spc="7" dirty="0">
                <a:latin typeface="Times New Roman"/>
                <a:cs typeface="Times New Roman"/>
              </a:rPr>
              <a:t>Nonetheless,  </a:t>
            </a:r>
            <a:r>
              <a:rPr sz="682" spc="41" dirty="0">
                <a:latin typeface="Times New Roman"/>
                <a:cs typeface="Times New Roman"/>
              </a:rPr>
              <a:t>a </a:t>
            </a:r>
            <a:r>
              <a:rPr sz="682" spc="24" dirty="0">
                <a:latin typeface="Times New Roman"/>
                <a:cs typeface="Times New Roman"/>
              </a:rPr>
              <a:t>drawing </a:t>
            </a:r>
            <a:r>
              <a:rPr sz="682" spc="10" dirty="0">
                <a:latin typeface="Times New Roman"/>
                <a:cs typeface="Times New Roman"/>
              </a:rPr>
              <a:t>for </a:t>
            </a:r>
            <a:r>
              <a:rPr sz="682" spc="41" dirty="0">
                <a:latin typeface="Times New Roman"/>
                <a:cs typeface="Times New Roman"/>
              </a:rPr>
              <a:t>the </a:t>
            </a:r>
            <a:r>
              <a:rPr sz="682" spc="34" dirty="0">
                <a:latin typeface="Times New Roman"/>
                <a:cs typeface="Times New Roman"/>
              </a:rPr>
              <a:t>graph </a:t>
            </a:r>
            <a:r>
              <a:rPr sz="682" spc="-7" dirty="0">
                <a:latin typeface="Times New Roman"/>
                <a:cs typeface="Times New Roman"/>
              </a:rPr>
              <a:t>of </a:t>
            </a:r>
            <a:r>
              <a:rPr sz="682" spc="78" dirty="0">
                <a:latin typeface="DejaVu Serif"/>
                <a:cs typeface="DejaVu Serif"/>
              </a:rPr>
              <a:t>f </a:t>
            </a:r>
            <a:r>
              <a:rPr sz="682" spc="17" dirty="0">
                <a:latin typeface="Times New Roman"/>
                <a:cs typeface="Times New Roman"/>
              </a:rPr>
              <a:t>suggests </a:t>
            </a:r>
            <a:r>
              <a:rPr sz="682" spc="41" dirty="0">
                <a:latin typeface="Times New Roman"/>
                <a:cs typeface="Times New Roman"/>
              </a:rPr>
              <a:t>an </a:t>
            </a:r>
            <a:r>
              <a:rPr sz="682" spc="14" dirty="0">
                <a:latin typeface="Times New Roman"/>
                <a:cs typeface="Times New Roman"/>
              </a:rPr>
              <a:t>obvious </a:t>
            </a:r>
            <a:r>
              <a:rPr sz="682" spc="37" dirty="0">
                <a:latin typeface="Times New Roman"/>
                <a:cs typeface="Times New Roman"/>
              </a:rPr>
              <a:t>tangent </a:t>
            </a:r>
            <a:r>
              <a:rPr sz="682" spc="41" dirty="0">
                <a:latin typeface="Times New Roman"/>
                <a:cs typeface="Times New Roman"/>
              </a:rPr>
              <a:t>to the </a:t>
            </a:r>
            <a:r>
              <a:rPr sz="682" spc="34" dirty="0">
                <a:latin typeface="Times New Roman"/>
                <a:cs typeface="Times New Roman"/>
              </a:rPr>
              <a:t>graph </a:t>
            </a:r>
            <a:r>
              <a:rPr sz="682" spc="61" dirty="0">
                <a:latin typeface="Times New Roman"/>
                <a:cs typeface="Times New Roman"/>
              </a:rPr>
              <a:t>at </a:t>
            </a:r>
            <a:r>
              <a:rPr sz="682" dirty="0">
                <a:latin typeface="DejaVu Serif"/>
                <a:cs typeface="DejaVu Serif"/>
              </a:rPr>
              <a:t>x </a:t>
            </a:r>
            <a:r>
              <a:rPr sz="682" spc="153" dirty="0">
                <a:latin typeface="Times New Roman"/>
                <a:cs typeface="Times New Roman"/>
              </a:rPr>
              <a:t>= </a:t>
            </a:r>
            <a:r>
              <a:rPr sz="682" spc="10" dirty="0">
                <a:latin typeface="Times New Roman"/>
                <a:cs typeface="Times New Roman"/>
              </a:rPr>
              <a:t>0, </a:t>
            </a:r>
            <a:r>
              <a:rPr sz="682" spc="17" dirty="0">
                <a:latin typeface="Times New Roman"/>
                <a:cs typeface="Times New Roman"/>
              </a:rPr>
              <a:t>namely, </a:t>
            </a:r>
            <a:r>
              <a:rPr sz="682" spc="41" dirty="0">
                <a:latin typeface="Times New Roman"/>
                <a:cs typeface="Times New Roman"/>
              </a:rPr>
              <a:t>the </a:t>
            </a:r>
            <a:r>
              <a:rPr sz="682" spc="10" dirty="0">
                <a:latin typeface="DejaVu Serif"/>
                <a:cs typeface="DejaVu Serif"/>
              </a:rPr>
              <a:t>y</a:t>
            </a:r>
            <a:r>
              <a:rPr sz="682" spc="10" dirty="0">
                <a:latin typeface="Times New Roman"/>
                <a:cs typeface="Times New Roman"/>
              </a:rPr>
              <a:t>-axis. </a:t>
            </a:r>
            <a:r>
              <a:rPr sz="682" spc="61" dirty="0">
                <a:latin typeface="Times New Roman"/>
                <a:cs typeface="Times New Roman"/>
              </a:rPr>
              <a:t>That  </a:t>
            </a:r>
            <a:r>
              <a:rPr sz="682" spc="17" dirty="0">
                <a:latin typeface="Times New Roman"/>
                <a:cs typeface="Times New Roman"/>
              </a:rPr>
              <a:t>observation </a:t>
            </a:r>
            <a:r>
              <a:rPr sz="682" spc="10" dirty="0">
                <a:latin typeface="Times New Roman"/>
                <a:cs typeface="Times New Roman"/>
              </a:rPr>
              <a:t>does </a:t>
            </a:r>
            <a:r>
              <a:rPr sz="682" spc="34" dirty="0">
                <a:latin typeface="Times New Roman"/>
                <a:cs typeface="Times New Roman"/>
              </a:rPr>
              <a:t>not </a:t>
            </a:r>
            <a:r>
              <a:rPr sz="682" spc="-3" dirty="0">
                <a:latin typeface="Times New Roman"/>
                <a:cs typeface="Times New Roman"/>
              </a:rPr>
              <a:t>give </a:t>
            </a:r>
            <a:r>
              <a:rPr sz="682" spc="17" dirty="0">
                <a:latin typeface="Times New Roman"/>
                <a:cs typeface="Times New Roman"/>
              </a:rPr>
              <a:t>us </a:t>
            </a:r>
            <a:r>
              <a:rPr sz="682" spc="34" dirty="0">
                <a:latin typeface="Times New Roman"/>
                <a:cs typeface="Times New Roman"/>
              </a:rPr>
              <a:t>a </a:t>
            </a:r>
            <a:r>
              <a:rPr sz="682" spc="14" dirty="0">
                <a:latin typeface="Times New Roman"/>
                <a:cs typeface="Times New Roman"/>
              </a:rPr>
              <a:t>derivative, </a:t>
            </a:r>
            <a:r>
              <a:rPr sz="682" spc="17" dirty="0">
                <a:latin typeface="Times New Roman"/>
                <a:cs typeface="Times New Roman"/>
              </a:rPr>
              <a:t>because </a:t>
            </a:r>
            <a:r>
              <a:rPr sz="682" spc="34" dirty="0">
                <a:latin typeface="Times New Roman"/>
                <a:cs typeface="Times New Roman"/>
              </a:rPr>
              <a:t>the </a:t>
            </a:r>
            <a:r>
              <a:rPr sz="682" spc="3" dirty="0">
                <a:latin typeface="DejaVu Serif"/>
                <a:cs typeface="DejaVu Serif"/>
              </a:rPr>
              <a:t>y</a:t>
            </a:r>
            <a:r>
              <a:rPr sz="682" spc="3" dirty="0">
                <a:latin typeface="Times New Roman"/>
                <a:cs typeface="Times New Roman"/>
              </a:rPr>
              <a:t>-axis </a:t>
            </a:r>
            <a:r>
              <a:rPr sz="682" dirty="0">
                <a:latin typeface="Times New Roman"/>
                <a:cs typeface="Times New Roman"/>
              </a:rPr>
              <a:t>is </a:t>
            </a:r>
            <a:r>
              <a:rPr sz="682" spc="17" dirty="0">
                <a:latin typeface="Times New Roman"/>
                <a:cs typeface="Times New Roman"/>
              </a:rPr>
              <a:t>vertical </a:t>
            </a:r>
            <a:r>
              <a:rPr sz="682" spc="34" dirty="0">
                <a:latin typeface="Times New Roman"/>
                <a:cs typeface="Times New Roman"/>
              </a:rPr>
              <a:t>and </a:t>
            </a:r>
            <a:r>
              <a:rPr sz="682" spc="10" dirty="0">
                <a:latin typeface="Times New Roman"/>
                <a:cs typeface="Times New Roman"/>
              </a:rPr>
              <a:t>hence </a:t>
            </a:r>
            <a:r>
              <a:rPr sz="682" spc="24" dirty="0">
                <a:latin typeface="Times New Roman"/>
                <a:cs typeface="Times New Roman"/>
              </a:rPr>
              <a:t>has </a:t>
            </a:r>
            <a:r>
              <a:rPr sz="682" spc="17" dirty="0">
                <a:latin typeface="Times New Roman"/>
                <a:cs typeface="Times New Roman"/>
              </a:rPr>
              <a:t>no</a:t>
            </a:r>
            <a:r>
              <a:rPr sz="682" spc="130" dirty="0">
                <a:latin typeface="Times New Roman"/>
                <a:cs typeface="Times New Roman"/>
              </a:rPr>
              <a:t> </a:t>
            </a:r>
            <a:r>
              <a:rPr sz="682" spc="10" dirty="0">
                <a:latin typeface="Times New Roman"/>
                <a:cs typeface="Times New Roman"/>
              </a:rPr>
              <a:t>slope.</a:t>
            </a:r>
            <a:endParaRPr sz="682">
              <a:latin typeface="Times New Roman"/>
              <a:cs typeface="Times New Roman"/>
            </a:endParaRPr>
          </a:p>
          <a:p>
            <a:pPr marL="11689" marR="17318" indent="154993" algn="just">
              <a:spcBef>
                <a:spcPts val="603"/>
              </a:spcBef>
            </a:pPr>
            <a:r>
              <a:rPr sz="682" b="1" spc="-27" dirty="0">
                <a:latin typeface="Georgia"/>
                <a:cs typeface="Georgia"/>
              </a:rPr>
              <a:t>4.3. </a:t>
            </a:r>
            <a:r>
              <a:rPr sz="682" b="1" spc="72" dirty="0">
                <a:latin typeface="Georgia"/>
                <a:cs typeface="Georgia"/>
              </a:rPr>
              <a:t>A </a:t>
            </a:r>
            <a:r>
              <a:rPr sz="682" b="1" spc="-24" dirty="0">
                <a:latin typeface="Georgia"/>
                <a:cs typeface="Georgia"/>
              </a:rPr>
              <a:t>graph </a:t>
            </a:r>
            <a:r>
              <a:rPr sz="682" b="1" spc="-14" dirty="0">
                <a:latin typeface="Georgia"/>
                <a:cs typeface="Georgia"/>
              </a:rPr>
              <a:t>with </a:t>
            </a:r>
            <a:r>
              <a:rPr sz="682" b="1" spc="-17" dirty="0">
                <a:latin typeface="Georgia"/>
                <a:cs typeface="Georgia"/>
              </a:rPr>
              <a:t>absolutely </a:t>
            </a:r>
            <a:r>
              <a:rPr sz="682" b="1" spc="-41" dirty="0">
                <a:latin typeface="Georgia"/>
                <a:cs typeface="Georgia"/>
              </a:rPr>
              <a:t>no </a:t>
            </a:r>
            <a:r>
              <a:rPr sz="682" b="1" spc="-17" dirty="0">
                <a:latin typeface="Georgia"/>
                <a:cs typeface="Georgia"/>
              </a:rPr>
              <a:t>tangents, </a:t>
            </a:r>
            <a:r>
              <a:rPr sz="682" b="1" i="1" spc="48" dirty="0">
                <a:latin typeface="Times New Roman"/>
                <a:cs typeface="Times New Roman"/>
              </a:rPr>
              <a:t>anywhere</a:t>
            </a:r>
            <a:r>
              <a:rPr sz="682" b="1" spc="48" dirty="0">
                <a:latin typeface="Georgia"/>
                <a:cs typeface="Georgia"/>
              </a:rPr>
              <a:t>. </a:t>
            </a:r>
            <a:r>
              <a:rPr sz="682" spc="41" dirty="0">
                <a:latin typeface="Times New Roman"/>
                <a:cs typeface="Times New Roman"/>
              </a:rPr>
              <a:t>The </a:t>
            </a:r>
            <a:r>
              <a:rPr sz="682" spc="20" dirty="0">
                <a:latin typeface="Times New Roman"/>
                <a:cs typeface="Times New Roman"/>
              </a:rPr>
              <a:t>previous </a:t>
            </a:r>
            <a:r>
              <a:rPr sz="682" spc="17" dirty="0">
                <a:latin typeface="Times New Roman"/>
                <a:cs typeface="Times New Roman"/>
              </a:rPr>
              <a:t>two </a:t>
            </a:r>
            <a:r>
              <a:rPr sz="682" spc="20" dirty="0">
                <a:latin typeface="Times New Roman"/>
                <a:cs typeface="Times New Roman"/>
              </a:rPr>
              <a:t>examples </a:t>
            </a:r>
            <a:r>
              <a:rPr sz="682" spc="10" dirty="0">
                <a:latin typeface="Times New Roman"/>
                <a:cs typeface="Times New Roman"/>
              </a:rPr>
              <a:t>were </a:t>
            </a:r>
            <a:r>
              <a:rPr sz="682" spc="44" dirty="0">
                <a:latin typeface="Times New Roman"/>
                <a:cs typeface="Times New Roman"/>
              </a:rPr>
              <a:t>about  </a:t>
            </a:r>
            <a:r>
              <a:rPr sz="682" spc="10" dirty="0">
                <a:latin typeface="Times New Roman"/>
                <a:cs typeface="Times New Roman"/>
              </a:rPr>
              <a:t>functions </a:t>
            </a:r>
            <a:r>
              <a:rPr sz="682" dirty="0">
                <a:latin typeface="Times New Roman"/>
                <a:cs typeface="Times New Roman"/>
              </a:rPr>
              <a:t>which </a:t>
            </a:r>
            <a:r>
              <a:rPr sz="682" spc="17" dirty="0">
                <a:latin typeface="Times New Roman"/>
                <a:cs typeface="Times New Roman"/>
              </a:rPr>
              <a:t>did </a:t>
            </a:r>
            <a:r>
              <a:rPr sz="682" spc="27" dirty="0">
                <a:latin typeface="Times New Roman"/>
                <a:cs typeface="Times New Roman"/>
              </a:rPr>
              <a:t>not </a:t>
            </a:r>
            <a:r>
              <a:rPr sz="682" spc="3" dirty="0">
                <a:latin typeface="Times New Roman"/>
                <a:cs typeface="Times New Roman"/>
              </a:rPr>
              <a:t>have </a:t>
            </a:r>
            <a:r>
              <a:rPr sz="682" spc="27" dirty="0">
                <a:latin typeface="Times New Roman"/>
                <a:cs typeface="Times New Roman"/>
              </a:rPr>
              <a:t>a </a:t>
            </a:r>
            <a:r>
              <a:rPr sz="682" spc="7" dirty="0">
                <a:latin typeface="Times New Roman"/>
                <a:cs typeface="Times New Roman"/>
              </a:rPr>
              <a:t>derivative </a:t>
            </a:r>
            <a:r>
              <a:rPr sz="682" spc="48" dirty="0">
                <a:latin typeface="Times New Roman"/>
                <a:cs typeface="Times New Roman"/>
              </a:rPr>
              <a:t>at </a:t>
            </a:r>
            <a:r>
              <a:rPr sz="682" dirty="0">
                <a:latin typeface="DejaVu Serif"/>
                <a:cs typeface="DejaVu Serif"/>
              </a:rPr>
              <a:t>x </a:t>
            </a:r>
            <a:r>
              <a:rPr sz="682" spc="130" dirty="0">
                <a:latin typeface="Times New Roman"/>
                <a:cs typeface="Times New Roman"/>
              </a:rPr>
              <a:t>= </a:t>
            </a:r>
            <a:r>
              <a:rPr sz="682" dirty="0">
                <a:latin typeface="Times New Roman"/>
                <a:cs typeface="Times New Roman"/>
              </a:rPr>
              <a:t>0. </a:t>
            </a:r>
            <a:r>
              <a:rPr sz="682" spc="20" dirty="0">
                <a:latin typeface="Times New Roman"/>
                <a:cs typeface="Times New Roman"/>
              </a:rPr>
              <a:t>In </a:t>
            </a:r>
            <a:r>
              <a:rPr sz="682" spc="31" dirty="0">
                <a:latin typeface="Times New Roman"/>
                <a:cs typeface="Times New Roman"/>
              </a:rPr>
              <a:t>both </a:t>
            </a:r>
            <a:r>
              <a:rPr sz="682" spc="7" dirty="0">
                <a:latin typeface="Times New Roman"/>
                <a:cs typeface="Times New Roman"/>
              </a:rPr>
              <a:t>examples </a:t>
            </a:r>
            <a:r>
              <a:rPr sz="682" spc="27" dirty="0">
                <a:latin typeface="Times New Roman"/>
                <a:cs typeface="Times New Roman"/>
              </a:rPr>
              <a:t>the </a:t>
            </a:r>
            <a:r>
              <a:rPr sz="682" spc="20" dirty="0">
                <a:latin typeface="Times New Roman"/>
                <a:cs typeface="Times New Roman"/>
              </a:rPr>
              <a:t>point </a:t>
            </a:r>
            <a:r>
              <a:rPr sz="682" dirty="0">
                <a:latin typeface="DejaVu Serif"/>
                <a:cs typeface="DejaVu Serif"/>
              </a:rPr>
              <a:t>x </a:t>
            </a:r>
            <a:r>
              <a:rPr sz="682" spc="130" dirty="0">
                <a:latin typeface="Times New Roman"/>
                <a:cs typeface="Times New Roman"/>
              </a:rPr>
              <a:t>= </a:t>
            </a:r>
            <a:r>
              <a:rPr sz="682" spc="-10" dirty="0">
                <a:latin typeface="Times New Roman"/>
                <a:cs typeface="Times New Roman"/>
              </a:rPr>
              <a:t>0 </a:t>
            </a:r>
            <a:r>
              <a:rPr sz="682" spc="-3" dirty="0">
                <a:latin typeface="Times New Roman"/>
                <a:cs typeface="Times New Roman"/>
              </a:rPr>
              <a:t>was </a:t>
            </a:r>
            <a:r>
              <a:rPr sz="682" spc="27" dirty="0">
                <a:latin typeface="Times New Roman"/>
                <a:cs typeface="Times New Roman"/>
              </a:rPr>
              <a:t>the </a:t>
            </a:r>
            <a:r>
              <a:rPr sz="682" spc="3" dirty="0">
                <a:latin typeface="Times New Roman"/>
                <a:cs typeface="Times New Roman"/>
              </a:rPr>
              <a:t>only </a:t>
            </a:r>
            <a:r>
              <a:rPr sz="682" spc="20" dirty="0">
                <a:latin typeface="Times New Roman"/>
                <a:cs typeface="Times New Roman"/>
              </a:rPr>
              <a:t>point </a:t>
            </a:r>
            <a:r>
              <a:rPr sz="682" spc="7" dirty="0">
                <a:latin typeface="Times New Roman"/>
                <a:cs typeface="Times New Roman"/>
              </a:rPr>
              <a:t>where  </a:t>
            </a:r>
            <a:r>
              <a:rPr sz="682" spc="34" dirty="0">
                <a:latin typeface="Times New Roman"/>
                <a:cs typeface="Times New Roman"/>
              </a:rPr>
              <a:t>the </a:t>
            </a:r>
            <a:r>
              <a:rPr sz="682" spc="17" dirty="0">
                <a:latin typeface="Times New Roman"/>
                <a:cs typeface="Times New Roman"/>
              </a:rPr>
              <a:t>function </a:t>
            </a:r>
            <a:r>
              <a:rPr sz="682" spc="7" dirty="0">
                <a:latin typeface="Times New Roman"/>
                <a:cs typeface="Times New Roman"/>
              </a:rPr>
              <a:t>failed </a:t>
            </a:r>
            <a:r>
              <a:rPr sz="682" spc="34" dirty="0">
                <a:latin typeface="Times New Roman"/>
                <a:cs typeface="Times New Roman"/>
              </a:rPr>
              <a:t>to </a:t>
            </a:r>
            <a:r>
              <a:rPr sz="682" spc="10" dirty="0">
                <a:latin typeface="Times New Roman"/>
                <a:cs typeface="Times New Roman"/>
              </a:rPr>
              <a:t>have </a:t>
            </a:r>
            <a:r>
              <a:rPr sz="682" spc="34" dirty="0">
                <a:latin typeface="Times New Roman"/>
                <a:cs typeface="Times New Roman"/>
              </a:rPr>
              <a:t>a </a:t>
            </a:r>
            <a:r>
              <a:rPr sz="682" spc="14" dirty="0">
                <a:latin typeface="Times New Roman"/>
                <a:cs typeface="Times New Roman"/>
              </a:rPr>
              <a:t>derivative. </a:t>
            </a:r>
            <a:r>
              <a:rPr sz="682" spc="44" dirty="0">
                <a:latin typeface="Times New Roman"/>
                <a:cs typeface="Times New Roman"/>
              </a:rPr>
              <a:t>It </a:t>
            </a:r>
            <a:r>
              <a:rPr sz="682" dirty="0">
                <a:latin typeface="Times New Roman"/>
                <a:cs typeface="Times New Roman"/>
              </a:rPr>
              <a:t>is </a:t>
            </a:r>
            <a:r>
              <a:rPr sz="682" spc="14" dirty="0">
                <a:latin typeface="Times New Roman"/>
                <a:cs typeface="Times New Roman"/>
              </a:rPr>
              <a:t>easy </a:t>
            </a:r>
            <a:r>
              <a:rPr sz="682" spc="34" dirty="0">
                <a:latin typeface="Times New Roman"/>
                <a:cs typeface="Times New Roman"/>
              </a:rPr>
              <a:t>to </a:t>
            </a:r>
            <a:r>
              <a:rPr sz="682" spc="-3" dirty="0">
                <a:latin typeface="Times New Roman"/>
                <a:cs typeface="Times New Roman"/>
              </a:rPr>
              <a:t>give </a:t>
            </a:r>
            <a:r>
              <a:rPr sz="682" spc="14" dirty="0">
                <a:latin typeface="Times New Roman"/>
                <a:cs typeface="Times New Roman"/>
              </a:rPr>
              <a:t>examples </a:t>
            </a:r>
            <a:r>
              <a:rPr sz="682" spc="-14" dirty="0">
                <a:latin typeface="Times New Roman"/>
                <a:cs typeface="Times New Roman"/>
              </a:rPr>
              <a:t>of </a:t>
            </a:r>
            <a:r>
              <a:rPr sz="682" spc="17" dirty="0">
                <a:latin typeface="Times New Roman"/>
                <a:cs typeface="Times New Roman"/>
              </a:rPr>
              <a:t>functions </a:t>
            </a:r>
            <a:r>
              <a:rPr sz="682" spc="7" dirty="0">
                <a:latin typeface="Times New Roman"/>
                <a:cs typeface="Times New Roman"/>
              </a:rPr>
              <a:t>which </a:t>
            </a:r>
            <a:r>
              <a:rPr sz="682" spc="24" dirty="0">
                <a:latin typeface="Times New Roman"/>
                <a:cs typeface="Times New Roman"/>
              </a:rPr>
              <a:t>are </a:t>
            </a:r>
            <a:r>
              <a:rPr sz="682" spc="34" dirty="0">
                <a:latin typeface="Times New Roman"/>
                <a:cs typeface="Times New Roman"/>
              </a:rPr>
              <a:t>not </a:t>
            </a:r>
            <a:r>
              <a:rPr sz="682" spc="10" dirty="0">
                <a:latin typeface="Times New Roman"/>
                <a:cs typeface="Times New Roman"/>
              </a:rPr>
              <a:t>differentiable  </a:t>
            </a:r>
            <a:r>
              <a:rPr sz="682" spc="51" dirty="0">
                <a:latin typeface="Times New Roman"/>
                <a:cs typeface="Times New Roman"/>
              </a:rPr>
              <a:t>at </a:t>
            </a:r>
            <a:r>
              <a:rPr sz="682" spc="14" dirty="0">
                <a:latin typeface="Times New Roman"/>
                <a:cs typeface="Times New Roman"/>
              </a:rPr>
              <a:t>more </a:t>
            </a:r>
            <a:r>
              <a:rPr sz="682" spc="41" dirty="0">
                <a:latin typeface="Times New Roman"/>
                <a:cs typeface="Times New Roman"/>
              </a:rPr>
              <a:t>than </a:t>
            </a:r>
            <a:r>
              <a:rPr sz="682" spc="7" dirty="0">
                <a:latin typeface="Times New Roman"/>
                <a:cs typeface="Times New Roman"/>
              </a:rPr>
              <a:t>one value </a:t>
            </a:r>
            <a:r>
              <a:rPr sz="682" spc="-14" dirty="0">
                <a:latin typeface="Times New Roman"/>
                <a:cs typeface="Times New Roman"/>
              </a:rPr>
              <a:t>of </a:t>
            </a:r>
            <a:r>
              <a:rPr sz="682" spc="7" dirty="0">
                <a:latin typeface="DejaVu Serif"/>
                <a:cs typeface="DejaVu Serif"/>
              </a:rPr>
              <a:t>x</a:t>
            </a:r>
            <a:r>
              <a:rPr sz="682" spc="7" dirty="0">
                <a:latin typeface="Times New Roman"/>
                <a:cs typeface="Times New Roman"/>
              </a:rPr>
              <a:t>, </a:t>
            </a:r>
            <a:r>
              <a:rPr sz="682" spc="44" dirty="0">
                <a:latin typeface="Times New Roman"/>
                <a:cs typeface="Times New Roman"/>
              </a:rPr>
              <a:t>but </a:t>
            </a:r>
            <a:r>
              <a:rPr sz="682" spc="14" dirty="0">
                <a:latin typeface="Times New Roman"/>
                <a:cs typeface="Times New Roman"/>
              </a:rPr>
              <a:t>here I </a:t>
            </a:r>
            <a:r>
              <a:rPr sz="682" spc="7" dirty="0">
                <a:latin typeface="Times New Roman"/>
                <a:cs typeface="Times New Roman"/>
              </a:rPr>
              <a:t>would </a:t>
            </a:r>
            <a:r>
              <a:rPr sz="682" spc="-7" dirty="0">
                <a:latin typeface="Times New Roman"/>
                <a:cs typeface="Times New Roman"/>
              </a:rPr>
              <a:t>like </a:t>
            </a:r>
            <a:r>
              <a:rPr sz="682" spc="34" dirty="0">
                <a:latin typeface="Times New Roman"/>
                <a:cs typeface="Times New Roman"/>
              </a:rPr>
              <a:t>to </a:t>
            </a:r>
            <a:r>
              <a:rPr sz="682" dirty="0">
                <a:latin typeface="Times New Roman"/>
                <a:cs typeface="Times New Roman"/>
              </a:rPr>
              <a:t>show </a:t>
            </a:r>
            <a:r>
              <a:rPr sz="682" spc="7" dirty="0">
                <a:latin typeface="Times New Roman"/>
                <a:cs typeface="Times New Roman"/>
              </a:rPr>
              <a:t>you </a:t>
            </a:r>
            <a:r>
              <a:rPr sz="682" spc="34" dirty="0">
                <a:latin typeface="Times New Roman"/>
                <a:cs typeface="Times New Roman"/>
              </a:rPr>
              <a:t>a </a:t>
            </a:r>
            <a:r>
              <a:rPr sz="682" spc="17" dirty="0">
                <a:latin typeface="Times New Roman"/>
                <a:cs typeface="Times New Roman"/>
              </a:rPr>
              <a:t>function </a:t>
            </a:r>
            <a:r>
              <a:rPr sz="682" spc="78" dirty="0">
                <a:latin typeface="DejaVu Serif"/>
                <a:cs typeface="DejaVu Serif"/>
              </a:rPr>
              <a:t>f </a:t>
            </a:r>
            <a:r>
              <a:rPr sz="682" spc="7" dirty="0">
                <a:latin typeface="Times New Roman"/>
                <a:cs typeface="Times New Roman"/>
              </a:rPr>
              <a:t>which </a:t>
            </a:r>
            <a:r>
              <a:rPr sz="682" spc="14" dirty="0">
                <a:latin typeface="Times New Roman"/>
                <a:cs typeface="Times New Roman"/>
              </a:rPr>
              <a:t>doesn’t </a:t>
            </a:r>
            <a:r>
              <a:rPr sz="682" spc="7" dirty="0">
                <a:latin typeface="Times New Roman"/>
                <a:cs typeface="Times New Roman"/>
              </a:rPr>
              <a:t>have </a:t>
            </a:r>
            <a:r>
              <a:rPr sz="682" spc="34" dirty="0">
                <a:latin typeface="Times New Roman"/>
                <a:cs typeface="Times New Roman"/>
              </a:rPr>
              <a:t>a </a:t>
            </a:r>
            <a:r>
              <a:rPr sz="682" spc="14" dirty="0">
                <a:latin typeface="Times New Roman"/>
                <a:cs typeface="Times New Roman"/>
              </a:rPr>
              <a:t>derivative  </a:t>
            </a:r>
            <a:r>
              <a:rPr sz="682" b="1" i="1" spc="55" dirty="0">
                <a:latin typeface="Times New Roman"/>
                <a:cs typeface="Times New Roman"/>
              </a:rPr>
              <a:t>anywhere in </a:t>
            </a:r>
            <a:r>
              <a:rPr sz="682" b="1" i="1" spc="61" dirty="0">
                <a:latin typeface="Times New Roman"/>
                <a:cs typeface="Times New Roman"/>
              </a:rPr>
              <a:t>its</a:t>
            </a:r>
            <a:r>
              <a:rPr sz="682" b="1" i="1" spc="215" dirty="0">
                <a:latin typeface="Times New Roman"/>
                <a:cs typeface="Times New Roman"/>
              </a:rPr>
              <a:t> </a:t>
            </a:r>
            <a:r>
              <a:rPr sz="682" b="1" i="1" spc="68" dirty="0">
                <a:latin typeface="Times New Roman"/>
                <a:cs typeface="Times New Roman"/>
              </a:rPr>
              <a:t>domain.</a:t>
            </a:r>
            <a:endParaRPr sz="682">
              <a:latin typeface="Times New Roman"/>
              <a:cs typeface="Times New Roman"/>
            </a:endParaRPr>
          </a:p>
          <a:p>
            <a:pPr marL="8659" marR="3464" indent="158024" algn="just">
              <a:spcBef>
                <a:spcPts val="187"/>
              </a:spcBef>
            </a:pPr>
            <a:r>
              <a:rPr sz="682" spc="14" dirty="0">
                <a:latin typeface="Times New Roman"/>
                <a:cs typeface="Times New Roman"/>
              </a:rPr>
              <a:t>To keep </a:t>
            </a:r>
            <a:r>
              <a:rPr sz="682" spc="27" dirty="0">
                <a:latin typeface="Times New Roman"/>
                <a:cs typeface="Times New Roman"/>
              </a:rPr>
              <a:t>things </a:t>
            </a:r>
            <a:r>
              <a:rPr sz="682" spc="34" dirty="0">
                <a:latin typeface="Times New Roman"/>
                <a:cs typeface="Times New Roman"/>
              </a:rPr>
              <a:t>short </a:t>
            </a:r>
            <a:r>
              <a:rPr sz="682" spc="20" dirty="0">
                <a:latin typeface="Times New Roman"/>
                <a:cs typeface="Times New Roman"/>
              </a:rPr>
              <a:t>I </a:t>
            </a:r>
            <a:r>
              <a:rPr sz="682" spc="14" dirty="0">
                <a:latin typeface="Times New Roman"/>
                <a:cs typeface="Times New Roman"/>
              </a:rPr>
              <a:t>won’t </a:t>
            </a:r>
            <a:r>
              <a:rPr sz="682" spc="27" dirty="0">
                <a:latin typeface="Times New Roman"/>
                <a:cs typeface="Times New Roman"/>
              </a:rPr>
              <a:t>write </a:t>
            </a:r>
            <a:r>
              <a:rPr sz="682" spc="41" dirty="0">
                <a:latin typeface="Times New Roman"/>
                <a:cs typeface="Times New Roman"/>
              </a:rPr>
              <a:t>a </a:t>
            </a:r>
            <a:r>
              <a:rPr sz="682" spc="20" dirty="0">
                <a:latin typeface="Times New Roman"/>
                <a:cs typeface="Times New Roman"/>
              </a:rPr>
              <a:t>formula </a:t>
            </a:r>
            <a:r>
              <a:rPr sz="682" spc="10" dirty="0">
                <a:latin typeface="Times New Roman"/>
                <a:cs typeface="Times New Roman"/>
              </a:rPr>
              <a:t>for </a:t>
            </a:r>
            <a:r>
              <a:rPr sz="682" spc="41" dirty="0">
                <a:latin typeface="Times New Roman"/>
                <a:cs typeface="Times New Roman"/>
              </a:rPr>
              <a:t>the </a:t>
            </a:r>
            <a:r>
              <a:rPr sz="682" spc="24" dirty="0">
                <a:latin typeface="Times New Roman"/>
                <a:cs typeface="Times New Roman"/>
              </a:rPr>
              <a:t>function, </a:t>
            </a:r>
            <a:r>
              <a:rPr sz="682" spc="41" dirty="0">
                <a:latin typeface="Times New Roman"/>
                <a:cs typeface="Times New Roman"/>
              </a:rPr>
              <a:t>and </a:t>
            </a:r>
            <a:r>
              <a:rPr sz="682" spc="20" dirty="0">
                <a:latin typeface="Times New Roman"/>
                <a:cs typeface="Times New Roman"/>
              </a:rPr>
              <a:t>merely </a:t>
            </a:r>
            <a:r>
              <a:rPr sz="682" spc="10" dirty="0">
                <a:latin typeface="Times New Roman"/>
                <a:cs typeface="Times New Roman"/>
              </a:rPr>
              <a:t>show </a:t>
            </a:r>
            <a:r>
              <a:rPr sz="682" spc="17" dirty="0">
                <a:latin typeface="Times New Roman"/>
                <a:cs typeface="Times New Roman"/>
              </a:rPr>
              <a:t>you </a:t>
            </a:r>
            <a:r>
              <a:rPr sz="682" spc="41" dirty="0">
                <a:latin typeface="Times New Roman"/>
                <a:cs typeface="Times New Roman"/>
              </a:rPr>
              <a:t>a </a:t>
            </a:r>
            <a:r>
              <a:rPr sz="682" spc="31" dirty="0">
                <a:latin typeface="Times New Roman"/>
                <a:cs typeface="Times New Roman"/>
              </a:rPr>
              <a:t>graph. In this  </a:t>
            </a:r>
            <a:r>
              <a:rPr sz="682" spc="24" dirty="0">
                <a:latin typeface="Times New Roman"/>
                <a:cs typeface="Times New Roman"/>
              </a:rPr>
              <a:t>graph </a:t>
            </a:r>
            <a:r>
              <a:rPr sz="682" spc="3" dirty="0">
                <a:latin typeface="Times New Roman"/>
                <a:cs typeface="Times New Roman"/>
              </a:rPr>
              <a:t>you </a:t>
            </a:r>
            <a:r>
              <a:rPr sz="682" spc="-3" dirty="0">
                <a:latin typeface="Times New Roman"/>
                <a:cs typeface="Times New Roman"/>
              </a:rPr>
              <a:t>see </a:t>
            </a:r>
            <a:r>
              <a:rPr sz="682" spc="31" dirty="0">
                <a:latin typeface="Times New Roman"/>
                <a:cs typeface="Times New Roman"/>
              </a:rPr>
              <a:t>a </a:t>
            </a:r>
            <a:r>
              <a:rPr sz="682" spc="14" dirty="0">
                <a:latin typeface="Times New Roman"/>
                <a:cs typeface="Times New Roman"/>
              </a:rPr>
              <a:t>typical </a:t>
            </a:r>
            <a:r>
              <a:rPr sz="682" spc="41" dirty="0">
                <a:latin typeface="Times New Roman"/>
                <a:cs typeface="Times New Roman"/>
              </a:rPr>
              <a:t>path </a:t>
            </a:r>
            <a:r>
              <a:rPr sz="682" spc="-17" dirty="0">
                <a:latin typeface="Times New Roman"/>
                <a:cs typeface="Times New Roman"/>
              </a:rPr>
              <a:t>of </a:t>
            </a:r>
            <a:r>
              <a:rPr sz="682" spc="31" dirty="0">
                <a:latin typeface="Times New Roman"/>
                <a:cs typeface="Times New Roman"/>
              </a:rPr>
              <a:t>a </a:t>
            </a:r>
            <a:r>
              <a:rPr sz="682" spc="14" dirty="0">
                <a:latin typeface="Times New Roman"/>
                <a:cs typeface="Times New Roman"/>
              </a:rPr>
              <a:t>Brownian </a:t>
            </a:r>
            <a:r>
              <a:rPr sz="682" spc="17" dirty="0">
                <a:latin typeface="Times New Roman"/>
                <a:cs typeface="Times New Roman"/>
              </a:rPr>
              <a:t>motion, </a:t>
            </a:r>
            <a:r>
              <a:rPr sz="682" spc="3" dirty="0">
                <a:latin typeface="Times New Roman"/>
                <a:cs typeface="Times New Roman"/>
              </a:rPr>
              <a:t>i.e. </a:t>
            </a:r>
            <a:r>
              <a:rPr sz="682" spc="-31" dirty="0">
                <a:latin typeface="DejaVu Serif"/>
                <a:cs typeface="DejaVu Serif"/>
              </a:rPr>
              <a:t>t </a:t>
            </a:r>
            <a:r>
              <a:rPr sz="682" spc="-3" dirty="0">
                <a:latin typeface="Times New Roman"/>
                <a:cs typeface="Times New Roman"/>
              </a:rPr>
              <a:t>is </a:t>
            </a:r>
            <a:r>
              <a:rPr sz="682" spc="20" dirty="0">
                <a:latin typeface="Times New Roman"/>
                <a:cs typeface="Times New Roman"/>
              </a:rPr>
              <a:t>time, </a:t>
            </a:r>
            <a:r>
              <a:rPr sz="682" spc="31" dirty="0">
                <a:latin typeface="Times New Roman"/>
                <a:cs typeface="Times New Roman"/>
              </a:rPr>
              <a:t>and </a:t>
            </a:r>
            <a:r>
              <a:rPr sz="682" spc="10" dirty="0">
                <a:latin typeface="DejaVu Serif"/>
                <a:cs typeface="DejaVu Serif"/>
              </a:rPr>
              <a:t>x</a:t>
            </a:r>
            <a:r>
              <a:rPr sz="682" spc="10" dirty="0">
                <a:latin typeface="Times New Roman"/>
                <a:cs typeface="Times New Roman"/>
              </a:rPr>
              <a:t>(</a:t>
            </a:r>
            <a:r>
              <a:rPr sz="682" spc="10" dirty="0">
                <a:latin typeface="DejaVu Serif"/>
                <a:cs typeface="DejaVu Serif"/>
              </a:rPr>
              <a:t>t</a:t>
            </a:r>
            <a:r>
              <a:rPr sz="682" spc="10" dirty="0">
                <a:latin typeface="Times New Roman"/>
                <a:cs typeface="Times New Roman"/>
              </a:rPr>
              <a:t>) </a:t>
            </a:r>
            <a:r>
              <a:rPr sz="682" spc="-3" dirty="0">
                <a:latin typeface="Times New Roman"/>
                <a:cs typeface="Times New Roman"/>
              </a:rPr>
              <a:t>is </a:t>
            </a:r>
            <a:r>
              <a:rPr sz="682" spc="31" dirty="0">
                <a:latin typeface="Times New Roman"/>
                <a:cs typeface="Times New Roman"/>
              </a:rPr>
              <a:t>the </a:t>
            </a:r>
            <a:r>
              <a:rPr sz="682" spc="14" dirty="0">
                <a:latin typeface="Times New Roman"/>
                <a:cs typeface="Times New Roman"/>
              </a:rPr>
              <a:t>position </a:t>
            </a:r>
            <a:r>
              <a:rPr sz="682" spc="-17" dirty="0">
                <a:latin typeface="Times New Roman"/>
                <a:cs typeface="Times New Roman"/>
              </a:rPr>
              <a:t>of </a:t>
            </a:r>
            <a:r>
              <a:rPr sz="682" spc="31" dirty="0">
                <a:latin typeface="Times New Roman"/>
                <a:cs typeface="Times New Roman"/>
              </a:rPr>
              <a:t>a </a:t>
            </a:r>
            <a:r>
              <a:rPr sz="682" spc="17" dirty="0">
                <a:latin typeface="Times New Roman"/>
                <a:cs typeface="Times New Roman"/>
              </a:rPr>
              <a:t>particle </a:t>
            </a:r>
            <a:r>
              <a:rPr sz="682" spc="3" dirty="0">
                <a:latin typeface="Times New Roman"/>
                <a:cs typeface="Times New Roman"/>
              </a:rPr>
              <a:t>which  </a:t>
            </a:r>
            <a:r>
              <a:rPr sz="682" spc="20" dirty="0">
                <a:latin typeface="Times New Roman"/>
                <a:cs typeface="Times New Roman"/>
              </a:rPr>
              <a:t>undergoes </a:t>
            </a:r>
            <a:r>
              <a:rPr sz="682" spc="41" dirty="0">
                <a:latin typeface="Times New Roman"/>
                <a:cs typeface="Times New Roman"/>
              </a:rPr>
              <a:t>a </a:t>
            </a:r>
            <a:r>
              <a:rPr sz="682" spc="20" dirty="0">
                <a:latin typeface="Times New Roman"/>
                <a:cs typeface="Times New Roman"/>
              </a:rPr>
              <a:t>Brownian </a:t>
            </a:r>
            <a:r>
              <a:rPr sz="682" spc="27" dirty="0">
                <a:latin typeface="Times New Roman"/>
                <a:cs typeface="Times New Roman"/>
              </a:rPr>
              <a:t>motion </a:t>
            </a:r>
            <a:r>
              <a:rPr sz="682" dirty="0">
                <a:latin typeface="Times New Roman"/>
                <a:cs typeface="Times New Roman"/>
              </a:rPr>
              <a:t>– </a:t>
            </a:r>
            <a:r>
              <a:rPr sz="682" spc="10" dirty="0">
                <a:latin typeface="Times New Roman"/>
                <a:cs typeface="Times New Roman"/>
              </a:rPr>
              <a:t>come </a:t>
            </a:r>
            <a:r>
              <a:rPr sz="682" spc="37" dirty="0">
                <a:latin typeface="Times New Roman"/>
                <a:cs typeface="Times New Roman"/>
              </a:rPr>
              <a:t>to </a:t>
            </a:r>
            <a:r>
              <a:rPr sz="682" spc="24" dirty="0">
                <a:latin typeface="Times New Roman"/>
                <a:cs typeface="Times New Roman"/>
              </a:rPr>
              <a:t>lecture </a:t>
            </a:r>
            <a:r>
              <a:rPr sz="682" spc="7" dirty="0">
                <a:latin typeface="Times New Roman"/>
                <a:cs typeface="Times New Roman"/>
              </a:rPr>
              <a:t>for </a:t>
            </a:r>
            <a:r>
              <a:rPr sz="682" spc="31" dirty="0">
                <a:latin typeface="Times New Roman"/>
                <a:cs typeface="Times New Roman"/>
              </a:rPr>
              <a:t>further </a:t>
            </a:r>
            <a:r>
              <a:rPr sz="682" spc="27" dirty="0">
                <a:latin typeface="Times New Roman"/>
                <a:cs typeface="Times New Roman"/>
              </a:rPr>
              <a:t>explanation </a:t>
            </a:r>
            <a:r>
              <a:rPr sz="682" spc="10" dirty="0">
                <a:latin typeface="Times New Roman"/>
                <a:cs typeface="Times New Roman"/>
              </a:rPr>
              <a:t>(see also </a:t>
            </a:r>
            <a:r>
              <a:rPr sz="682" spc="37" dirty="0">
                <a:latin typeface="Times New Roman"/>
                <a:cs typeface="Times New Roman"/>
              </a:rPr>
              <a:t>the </a:t>
            </a:r>
            <a:r>
              <a:rPr sz="682" spc="24" dirty="0">
                <a:latin typeface="Times New Roman"/>
                <a:cs typeface="Times New Roman"/>
              </a:rPr>
              <a:t>article </a:t>
            </a:r>
            <a:r>
              <a:rPr sz="682" spc="20" dirty="0">
                <a:latin typeface="Times New Roman"/>
                <a:cs typeface="Times New Roman"/>
              </a:rPr>
              <a:t>on wikipedia). </a:t>
            </a:r>
            <a:r>
              <a:rPr sz="682" spc="211" dirty="0">
                <a:latin typeface="Times New Roman"/>
                <a:cs typeface="Times New Roman"/>
              </a:rPr>
              <a:t> </a:t>
            </a:r>
            <a:r>
              <a:rPr sz="682" spc="14" dirty="0">
                <a:latin typeface="Times New Roman"/>
                <a:cs typeface="Times New Roman"/>
              </a:rPr>
              <a:t>To </a:t>
            </a:r>
            <a:r>
              <a:rPr sz="682" spc="3" dirty="0">
                <a:latin typeface="Times New Roman"/>
                <a:cs typeface="Times New Roman"/>
              </a:rPr>
              <a:t>see </a:t>
            </a:r>
            <a:r>
              <a:rPr sz="682" spc="41" dirty="0">
                <a:latin typeface="Times New Roman"/>
                <a:cs typeface="Times New Roman"/>
              </a:rPr>
              <a:t>a </a:t>
            </a:r>
            <a:r>
              <a:rPr sz="682" spc="20" dirty="0">
                <a:latin typeface="Times New Roman"/>
                <a:cs typeface="Times New Roman"/>
              </a:rPr>
              <a:t>similar </a:t>
            </a:r>
            <a:r>
              <a:rPr sz="682" spc="34" dirty="0">
                <a:latin typeface="Times New Roman"/>
                <a:cs typeface="Times New Roman"/>
              </a:rPr>
              <a:t>graph </a:t>
            </a:r>
            <a:r>
              <a:rPr sz="682" spc="7" dirty="0">
                <a:latin typeface="Times New Roman"/>
                <a:cs typeface="Times New Roman"/>
              </a:rPr>
              <a:t>check </a:t>
            </a:r>
            <a:r>
              <a:rPr sz="682" spc="41" dirty="0">
                <a:latin typeface="Times New Roman"/>
                <a:cs typeface="Times New Roman"/>
              </a:rPr>
              <a:t>the </a:t>
            </a:r>
            <a:r>
              <a:rPr sz="682" spc="7" dirty="0">
                <a:latin typeface="Times New Roman"/>
                <a:cs typeface="Times New Roman"/>
              </a:rPr>
              <a:t>Dow </a:t>
            </a:r>
            <a:r>
              <a:rPr sz="682" spc="27" dirty="0">
                <a:latin typeface="Times New Roman"/>
                <a:cs typeface="Times New Roman"/>
              </a:rPr>
              <a:t>Jones </a:t>
            </a:r>
            <a:r>
              <a:rPr sz="682" spc="24" dirty="0">
                <a:latin typeface="Times New Roman"/>
                <a:cs typeface="Times New Roman"/>
              </a:rPr>
              <a:t>or </a:t>
            </a:r>
            <a:r>
              <a:rPr sz="682" spc="31" dirty="0">
                <a:latin typeface="Times New Roman"/>
                <a:cs typeface="Times New Roman"/>
              </a:rPr>
              <a:t>Nasdaq </a:t>
            </a:r>
            <a:r>
              <a:rPr sz="682" spc="20" dirty="0">
                <a:latin typeface="Times New Roman"/>
                <a:cs typeface="Times New Roman"/>
              </a:rPr>
              <a:t>in </a:t>
            </a:r>
            <a:r>
              <a:rPr sz="682" spc="41" dirty="0">
                <a:latin typeface="Times New Roman"/>
                <a:cs typeface="Times New Roman"/>
              </a:rPr>
              <a:t>the </a:t>
            </a:r>
            <a:r>
              <a:rPr sz="682" spc="37" dirty="0">
                <a:latin typeface="Times New Roman"/>
                <a:cs typeface="Times New Roman"/>
              </a:rPr>
              <a:t>upper </a:t>
            </a:r>
            <a:r>
              <a:rPr sz="682" spc="17" dirty="0">
                <a:latin typeface="Times New Roman"/>
                <a:cs typeface="Times New Roman"/>
              </a:rPr>
              <a:t>left </a:t>
            </a:r>
            <a:r>
              <a:rPr sz="682" spc="41" dirty="0">
                <a:latin typeface="Times New Roman"/>
                <a:cs typeface="Times New Roman"/>
              </a:rPr>
              <a:t>hand </a:t>
            </a:r>
            <a:r>
              <a:rPr sz="682" spc="24" dirty="0">
                <a:latin typeface="Times New Roman"/>
                <a:cs typeface="Times New Roman"/>
              </a:rPr>
              <a:t>corner </a:t>
            </a:r>
            <a:r>
              <a:rPr sz="682" spc="-7" dirty="0">
                <a:latin typeface="Times New Roman"/>
                <a:cs typeface="Times New Roman"/>
              </a:rPr>
              <a:t>of </a:t>
            </a:r>
            <a:r>
              <a:rPr sz="682" spc="41" dirty="0">
                <a:latin typeface="Times New Roman"/>
                <a:cs typeface="Times New Roman"/>
              </a:rPr>
              <a:t>the </a:t>
            </a:r>
            <a:r>
              <a:rPr sz="682" spc="10" dirty="0">
                <a:latin typeface="Times New Roman"/>
                <a:cs typeface="Times New Roman"/>
              </a:rPr>
              <a:t>web </a:t>
            </a:r>
            <a:r>
              <a:rPr sz="682" spc="24" dirty="0">
                <a:latin typeface="Times New Roman"/>
                <a:cs typeface="Times New Roman"/>
              </a:rPr>
              <a:t>page </a:t>
            </a:r>
            <a:r>
              <a:rPr sz="682" spc="61" dirty="0">
                <a:latin typeface="Times New Roman"/>
                <a:cs typeface="Times New Roman"/>
              </a:rPr>
              <a:t>at  </a:t>
            </a:r>
            <a:r>
              <a:rPr sz="682" spc="-55" dirty="0">
                <a:solidFill>
                  <a:srgbClr val="007F00"/>
                </a:solidFill>
                <a:latin typeface="Courier New"/>
                <a:cs typeface="Courier New"/>
                <a:hlinkClick r:id="rId4"/>
              </a:rPr>
              <a:t>http://finance.yahoo.com </a:t>
            </a:r>
            <a:r>
              <a:rPr sz="682" spc="17" dirty="0">
                <a:latin typeface="Times New Roman"/>
                <a:cs typeface="Times New Roman"/>
              </a:rPr>
              <a:t>in </a:t>
            </a:r>
            <a:r>
              <a:rPr sz="682" spc="34" dirty="0">
                <a:latin typeface="Times New Roman"/>
                <a:cs typeface="Times New Roman"/>
              </a:rPr>
              <a:t>the </a:t>
            </a:r>
            <a:r>
              <a:rPr sz="682" spc="24" dirty="0">
                <a:latin typeface="Times New Roman"/>
                <a:cs typeface="Times New Roman"/>
              </a:rPr>
              <a:t>afternoon </a:t>
            </a:r>
            <a:r>
              <a:rPr sz="682" spc="17" dirty="0">
                <a:latin typeface="Times New Roman"/>
                <a:cs typeface="Times New Roman"/>
              </a:rPr>
              <a:t>on </a:t>
            </a:r>
            <a:r>
              <a:rPr sz="682" spc="20" dirty="0">
                <a:latin typeface="Times New Roman"/>
                <a:cs typeface="Times New Roman"/>
              </a:rPr>
              <a:t>any</a:t>
            </a:r>
            <a:r>
              <a:rPr sz="682" spc="51" dirty="0">
                <a:latin typeface="Times New Roman"/>
                <a:cs typeface="Times New Roman"/>
              </a:rPr>
              <a:t> </a:t>
            </a:r>
            <a:r>
              <a:rPr sz="682" dirty="0">
                <a:latin typeface="Times New Roman"/>
                <a:cs typeface="Times New Roman"/>
              </a:rPr>
              <a:t>weekday.</a:t>
            </a:r>
            <a:endParaRPr sz="682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5520954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313876" y="1398391"/>
            <a:ext cx="1541318" cy="0"/>
          </a:xfrm>
          <a:custGeom>
            <a:avLst/>
            <a:gdLst/>
            <a:ahLst/>
            <a:cxnLst/>
            <a:rect l="l" t="t" r="r" b="b"/>
            <a:pathLst>
              <a:path w="2260600">
                <a:moveTo>
                  <a:pt x="0" y="0"/>
                </a:moveTo>
                <a:lnTo>
                  <a:pt x="226060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3" name="object 3"/>
          <p:cNvSpPr/>
          <p:nvPr/>
        </p:nvSpPr>
        <p:spPr>
          <a:xfrm>
            <a:off x="5437962" y="627731"/>
            <a:ext cx="1293147" cy="115598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4" name="object 4"/>
          <p:cNvSpPr/>
          <p:nvPr/>
        </p:nvSpPr>
        <p:spPr>
          <a:xfrm>
            <a:off x="6994026" y="684535"/>
            <a:ext cx="97415" cy="0"/>
          </a:xfrm>
          <a:custGeom>
            <a:avLst/>
            <a:gdLst/>
            <a:ahLst/>
            <a:cxnLst/>
            <a:rect l="l" t="t" r="r" b="b"/>
            <a:pathLst>
              <a:path w="142875">
                <a:moveTo>
                  <a:pt x="0" y="0"/>
                </a:moveTo>
                <a:lnTo>
                  <a:pt x="14260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5" name="object 5"/>
          <p:cNvSpPr txBox="1"/>
          <p:nvPr/>
        </p:nvSpPr>
        <p:spPr>
          <a:xfrm>
            <a:off x="6738686" y="665090"/>
            <a:ext cx="361517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82" spc="-55" dirty="0">
                <a:latin typeface="DejaVu Serif"/>
                <a:cs typeface="DejaVu Serif"/>
              </a:rPr>
              <a:t>y </a:t>
            </a:r>
            <a:r>
              <a:rPr sz="682" spc="143" dirty="0">
                <a:latin typeface="Times New Roman"/>
                <a:cs typeface="Times New Roman"/>
              </a:rPr>
              <a:t>=</a:t>
            </a:r>
            <a:r>
              <a:rPr sz="682" spc="14" dirty="0">
                <a:latin typeface="Times New Roman"/>
                <a:cs typeface="Times New Roman"/>
              </a:rPr>
              <a:t> </a:t>
            </a:r>
            <a:r>
              <a:rPr sz="1023" spc="82" baseline="47222" dirty="0">
                <a:latin typeface="Arial"/>
                <a:cs typeface="Arial"/>
              </a:rPr>
              <a:t>√</a:t>
            </a:r>
            <a:r>
              <a:rPr sz="682" spc="55" dirty="0">
                <a:latin typeface="DejaVu Sans"/>
                <a:cs typeface="DejaVu Sans"/>
              </a:rPr>
              <a:t>|</a:t>
            </a:r>
            <a:r>
              <a:rPr sz="682" spc="55" dirty="0">
                <a:latin typeface="DejaVu Serif"/>
                <a:cs typeface="DejaVu Serif"/>
              </a:rPr>
              <a:t>x</a:t>
            </a:r>
            <a:r>
              <a:rPr sz="682" spc="55" dirty="0">
                <a:latin typeface="DejaVu Sans"/>
                <a:cs typeface="DejaVu Sans"/>
              </a:rPr>
              <a:t>|</a:t>
            </a:r>
            <a:endParaRPr sz="682">
              <a:latin typeface="DejaVu Sans"/>
              <a:cs typeface="DejaVu Sans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963874" y="895760"/>
            <a:ext cx="89768" cy="833005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8659">
              <a:lnSpc>
                <a:spcPts val="719"/>
              </a:lnSpc>
            </a:pPr>
            <a:r>
              <a:rPr sz="682" i="1" spc="-10" dirty="0">
                <a:latin typeface="Trebuchet MS"/>
                <a:cs typeface="Trebuchet MS"/>
              </a:rPr>
              <a:t>The </a:t>
            </a:r>
            <a:r>
              <a:rPr sz="682" i="1" spc="-34" dirty="0">
                <a:latin typeface="Trebuchet MS"/>
                <a:cs typeface="Trebuchet MS"/>
              </a:rPr>
              <a:t>tangent is</a:t>
            </a:r>
            <a:r>
              <a:rPr sz="682" i="1" spc="61" dirty="0">
                <a:latin typeface="Trebuchet MS"/>
                <a:cs typeface="Trebuchet MS"/>
              </a:rPr>
              <a:t> </a:t>
            </a:r>
            <a:r>
              <a:rPr sz="682" i="1" spc="-41" dirty="0">
                <a:latin typeface="Trebuchet MS"/>
                <a:cs typeface="Trebuchet MS"/>
              </a:rPr>
              <a:t>vertical</a:t>
            </a:r>
            <a:endParaRPr sz="682">
              <a:latin typeface="Trebuchet MS"/>
              <a:cs typeface="Trebuchet MS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720338" y="2519913"/>
            <a:ext cx="542059" cy="102819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14" spc="75" dirty="0">
                <a:latin typeface="DejaVu Serif"/>
                <a:cs typeface="DejaVu Serif"/>
              </a:rPr>
              <a:t>f</a:t>
            </a:r>
            <a:r>
              <a:rPr sz="614" spc="-136" dirty="0">
                <a:latin typeface="DejaVu Serif"/>
                <a:cs typeface="DejaVu Serif"/>
              </a:rPr>
              <a:t> </a:t>
            </a:r>
            <a:r>
              <a:rPr sz="614" spc="27" dirty="0">
                <a:latin typeface="Times New Roman"/>
                <a:cs typeface="Times New Roman"/>
              </a:rPr>
              <a:t>(</a:t>
            </a:r>
            <a:r>
              <a:rPr sz="614" spc="27" dirty="0">
                <a:latin typeface="DejaVu Serif"/>
                <a:cs typeface="DejaVu Serif"/>
              </a:rPr>
              <a:t>x</a:t>
            </a:r>
            <a:r>
              <a:rPr sz="614" spc="27" dirty="0">
                <a:latin typeface="Times New Roman"/>
                <a:cs typeface="Times New Roman"/>
              </a:rPr>
              <a:t>)</a:t>
            </a:r>
            <a:r>
              <a:rPr sz="614" spc="14" dirty="0">
                <a:latin typeface="Times New Roman"/>
                <a:cs typeface="Times New Roman"/>
              </a:rPr>
              <a:t> </a:t>
            </a:r>
            <a:r>
              <a:rPr sz="614" spc="139" dirty="0">
                <a:latin typeface="Times New Roman"/>
                <a:cs typeface="Times New Roman"/>
              </a:rPr>
              <a:t>=</a:t>
            </a:r>
            <a:r>
              <a:rPr sz="614" spc="10" dirty="0">
                <a:latin typeface="Times New Roman"/>
                <a:cs typeface="Times New Roman"/>
              </a:rPr>
              <a:t> </a:t>
            </a:r>
            <a:r>
              <a:rPr sz="614" spc="24" dirty="0">
                <a:latin typeface="DejaVu Serif"/>
                <a:cs typeface="DejaVu Serif"/>
              </a:rPr>
              <a:t>x</a:t>
            </a:r>
            <a:r>
              <a:rPr sz="614" spc="35" baseline="41666" dirty="0">
                <a:latin typeface="Times New Roman"/>
                <a:cs typeface="Times New Roman"/>
              </a:rPr>
              <a:t>2</a:t>
            </a:r>
            <a:r>
              <a:rPr sz="614" spc="87" baseline="41666" dirty="0">
                <a:latin typeface="Times New Roman"/>
                <a:cs typeface="Times New Roman"/>
              </a:rPr>
              <a:t> </a:t>
            </a:r>
            <a:r>
              <a:rPr sz="614" spc="-27" dirty="0">
                <a:latin typeface="DejaVu Sans"/>
                <a:cs typeface="DejaVu Sans"/>
              </a:rPr>
              <a:t>−</a:t>
            </a:r>
            <a:r>
              <a:rPr sz="614" spc="-65" dirty="0">
                <a:latin typeface="DejaVu Sans"/>
                <a:cs typeface="DejaVu Sans"/>
              </a:rPr>
              <a:t> </a:t>
            </a:r>
            <a:r>
              <a:rPr sz="614" spc="7" dirty="0">
                <a:latin typeface="Times New Roman"/>
                <a:cs typeface="Times New Roman"/>
              </a:rPr>
              <a:t>2</a:t>
            </a:r>
            <a:r>
              <a:rPr sz="614" spc="7" dirty="0">
                <a:latin typeface="DejaVu Serif"/>
                <a:cs typeface="DejaVu Serif"/>
              </a:rPr>
              <a:t>x</a:t>
            </a:r>
            <a:endParaRPr sz="614">
              <a:latin typeface="DejaVu Serif"/>
              <a:cs typeface="DejaVu Serif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726677" y="2685293"/>
            <a:ext cx="324716" cy="102819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14" spc="3" dirty="0">
                <a:latin typeface="DejaVu Serif"/>
                <a:cs typeface="DejaVu Serif"/>
              </a:rPr>
              <a:t>g</a:t>
            </a:r>
            <a:r>
              <a:rPr sz="614" spc="3" dirty="0">
                <a:latin typeface="Times New Roman"/>
                <a:cs typeface="Times New Roman"/>
              </a:rPr>
              <a:t>(</a:t>
            </a:r>
            <a:r>
              <a:rPr sz="614" spc="3" dirty="0">
                <a:latin typeface="DejaVu Serif"/>
                <a:cs typeface="DejaVu Serif"/>
              </a:rPr>
              <a:t>x</a:t>
            </a:r>
            <a:r>
              <a:rPr sz="614" spc="3" dirty="0">
                <a:latin typeface="Times New Roman"/>
                <a:cs typeface="Times New Roman"/>
              </a:rPr>
              <a:t>) </a:t>
            </a:r>
            <a:r>
              <a:rPr sz="614" spc="139" dirty="0">
                <a:latin typeface="Times New Roman"/>
                <a:cs typeface="Times New Roman"/>
              </a:rPr>
              <a:t>=</a:t>
            </a:r>
            <a:r>
              <a:rPr sz="614" spc="85" dirty="0">
                <a:latin typeface="Times New Roman"/>
                <a:cs typeface="Times New Roman"/>
              </a:rPr>
              <a:t> </a:t>
            </a:r>
            <a:r>
              <a:rPr sz="920" spc="10" baseline="37037" dirty="0">
                <a:latin typeface="Times New Roman"/>
                <a:cs typeface="Times New Roman"/>
              </a:rPr>
              <a:t>1</a:t>
            </a:r>
            <a:endParaRPr sz="920" baseline="37037">
              <a:latin typeface="Times New Roman"/>
              <a:cs typeface="Times New Roman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5000218" y="2752179"/>
            <a:ext cx="45460" cy="0"/>
          </a:xfrm>
          <a:custGeom>
            <a:avLst/>
            <a:gdLst/>
            <a:ahLst/>
            <a:cxnLst/>
            <a:rect l="l" t="t" r="r" b="b"/>
            <a:pathLst>
              <a:path w="66675">
                <a:moveTo>
                  <a:pt x="0" y="0"/>
                </a:moveTo>
                <a:lnTo>
                  <a:pt x="66332" y="0"/>
                </a:lnTo>
              </a:path>
            </a:pathLst>
          </a:custGeom>
          <a:ln w="481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0" name="object 10"/>
          <p:cNvSpPr txBox="1"/>
          <p:nvPr/>
        </p:nvSpPr>
        <p:spPr>
          <a:xfrm>
            <a:off x="4723689" y="2728110"/>
            <a:ext cx="578860" cy="220212"/>
          </a:xfrm>
          <a:prstGeom prst="rect">
            <a:avLst/>
          </a:prstGeom>
        </p:spPr>
        <p:txBody>
          <a:bodyPr vert="horz" wrap="square" lIns="0" tIns="18184" rIns="0" bIns="0" rtlCol="0">
            <a:spAutoFit/>
          </a:bodyPr>
          <a:lstStyle/>
          <a:p>
            <a:pPr marL="19482" algn="ctr">
              <a:spcBef>
                <a:spcPts val="143"/>
              </a:spcBef>
            </a:pPr>
            <a:r>
              <a:rPr sz="614" spc="7" dirty="0">
                <a:latin typeface="DejaVu Serif"/>
                <a:cs typeface="DejaVu Serif"/>
              </a:rPr>
              <a:t>x</a:t>
            </a:r>
            <a:endParaRPr sz="614">
              <a:latin typeface="DejaVu Serif"/>
              <a:cs typeface="DejaVu Serif"/>
            </a:endParaRPr>
          </a:p>
          <a:p>
            <a:pPr algn="ctr">
              <a:spcBef>
                <a:spcPts val="75"/>
              </a:spcBef>
            </a:pPr>
            <a:r>
              <a:rPr sz="614" spc="14" dirty="0">
                <a:latin typeface="DejaVu Serif"/>
                <a:cs typeface="DejaVu Serif"/>
              </a:rPr>
              <a:t>k</a:t>
            </a:r>
            <a:r>
              <a:rPr sz="614" spc="14" dirty="0">
                <a:latin typeface="Times New Roman"/>
                <a:cs typeface="Times New Roman"/>
              </a:rPr>
              <a:t>(</a:t>
            </a:r>
            <a:r>
              <a:rPr sz="614" spc="14" dirty="0">
                <a:latin typeface="DejaVu Serif"/>
                <a:cs typeface="DejaVu Serif"/>
              </a:rPr>
              <a:t>x</a:t>
            </a:r>
            <a:r>
              <a:rPr sz="614" spc="14" dirty="0">
                <a:latin typeface="Times New Roman"/>
                <a:cs typeface="Times New Roman"/>
              </a:rPr>
              <a:t>) </a:t>
            </a:r>
            <a:r>
              <a:rPr sz="614" spc="139" dirty="0">
                <a:latin typeface="Times New Roman"/>
                <a:cs typeface="Times New Roman"/>
              </a:rPr>
              <a:t>=</a:t>
            </a:r>
            <a:r>
              <a:rPr sz="614" spc="-3" dirty="0">
                <a:latin typeface="Times New Roman"/>
                <a:cs typeface="Times New Roman"/>
              </a:rPr>
              <a:t> </a:t>
            </a:r>
            <a:r>
              <a:rPr sz="614" spc="24" dirty="0">
                <a:latin typeface="DejaVu Serif"/>
                <a:cs typeface="DejaVu Serif"/>
              </a:rPr>
              <a:t>x</a:t>
            </a:r>
            <a:r>
              <a:rPr sz="614" spc="35" baseline="41666" dirty="0">
                <a:latin typeface="Times New Roman"/>
                <a:cs typeface="Times New Roman"/>
              </a:rPr>
              <a:t>3 </a:t>
            </a:r>
            <a:r>
              <a:rPr sz="614" spc="-27" dirty="0">
                <a:latin typeface="DejaVu Sans"/>
                <a:cs typeface="DejaVu Sans"/>
              </a:rPr>
              <a:t>− </a:t>
            </a:r>
            <a:r>
              <a:rPr sz="614" spc="7" dirty="0">
                <a:latin typeface="Times New Roman"/>
                <a:cs typeface="Times New Roman"/>
              </a:rPr>
              <a:t>17</a:t>
            </a:r>
            <a:r>
              <a:rPr sz="614" spc="7" dirty="0">
                <a:latin typeface="DejaVu Serif"/>
                <a:cs typeface="DejaVu Serif"/>
              </a:rPr>
              <a:t>x</a:t>
            </a:r>
            <a:endParaRPr sz="614">
              <a:latin typeface="DejaVu Serif"/>
              <a:cs typeface="DejaVu Serif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721595" y="3006338"/>
            <a:ext cx="255010" cy="102819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14" spc="14" dirty="0">
                <a:latin typeface="DejaVu Serif"/>
                <a:cs typeface="DejaVu Serif"/>
              </a:rPr>
              <a:t>u</a:t>
            </a:r>
            <a:r>
              <a:rPr sz="614" spc="14" dirty="0">
                <a:latin typeface="Times New Roman"/>
                <a:cs typeface="Times New Roman"/>
              </a:rPr>
              <a:t>(</a:t>
            </a:r>
            <a:r>
              <a:rPr sz="614" spc="14" dirty="0">
                <a:latin typeface="DejaVu Serif"/>
                <a:cs typeface="DejaVu Serif"/>
              </a:rPr>
              <a:t>x</a:t>
            </a:r>
            <a:r>
              <a:rPr sz="614" spc="14" dirty="0">
                <a:latin typeface="Times New Roman"/>
                <a:cs typeface="Times New Roman"/>
              </a:rPr>
              <a:t>)</a:t>
            </a:r>
            <a:r>
              <a:rPr sz="614" spc="-27" dirty="0">
                <a:latin typeface="Times New Roman"/>
                <a:cs typeface="Times New Roman"/>
              </a:rPr>
              <a:t> </a:t>
            </a:r>
            <a:r>
              <a:rPr sz="614" spc="139" dirty="0">
                <a:latin typeface="Times New Roman"/>
                <a:cs typeface="Times New Roman"/>
              </a:rPr>
              <a:t>=</a:t>
            </a:r>
            <a:endParaRPr sz="614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062936" y="2956123"/>
            <a:ext cx="57150" cy="102819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14" spc="7" dirty="0">
                <a:latin typeface="Times New Roman"/>
                <a:cs typeface="Times New Roman"/>
              </a:rPr>
              <a:t>2</a:t>
            </a:r>
            <a:endParaRPr sz="614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5000218" y="3073224"/>
            <a:ext cx="182707" cy="0"/>
          </a:xfrm>
          <a:custGeom>
            <a:avLst/>
            <a:gdLst/>
            <a:ahLst/>
            <a:cxnLst/>
            <a:rect l="l" t="t" r="r" b="b"/>
            <a:pathLst>
              <a:path w="267969">
                <a:moveTo>
                  <a:pt x="0" y="0"/>
                </a:moveTo>
                <a:lnTo>
                  <a:pt x="267893" y="0"/>
                </a:lnTo>
              </a:path>
            </a:pathLst>
          </a:custGeom>
          <a:ln w="481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4" name="object 14"/>
          <p:cNvSpPr txBox="1"/>
          <p:nvPr/>
        </p:nvSpPr>
        <p:spPr>
          <a:xfrm>
            <a:off x="4991559" y="3058993"/>
            <a:ext cx="200025" cy="102819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14" spc="7" dirty="0">
                <a:latin typeface="Times New Roman"/>
                <a:cs typeface="Times New Roman"/>
              </a:rPr>
              <a:t>1 </a:t>
            </a:r>
            <a:r>
              <a:rPr sz="614" spc="139" dirty="0">
                <a:latin typeface="Times New Roman"/>
                <a:cs typeface="Times New Roman"/>
              </a:rPr>
              <a:t>+</a:t>
            </a:r>
            <a:r>
              <a:rPr sz="614" spc="-85" dirty="0">
                <a:latin typeface="Times New Roman"/>
                <a:cs typeface="Times New Roman"/>
              </a:rPr>
              <a:t> </a:t>
            </a:r>
            <a:r>
              <a:rPr sz="614" spc="7" dirty="0">
                <a:latin typeface="DejaVu Serif"/>
                <a:cs typeface="DejaVu Serif"/>
              </a:rPr>
              <a:t>x</a:t>
            </a:r>
            <a:endParaRPr sz="614">
              <a:latin typeface="DejaVu Serif"/>
              <a:cs typeface="DejaVu Serif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5056363" y="3189749"/>
            <a:ext cx="45460" cy="0"/>
          </a:xfrm>
          <a:custGeom>
            <a:avLst/>
            <a:gdLst/>
            <a:ahLst/>
            <a:cxnLst/>
            <a:rect l="l" t="t" r="r" b="b"/>
            <a:pathLst>
              <a:path w="66675">
                <a:moveTo>
                  <a:pt x="0" y="0"/>
                </a:moveTo>
                <a:lnTo>
                  <a:pt x="66332" y="0"/>
                </a:lnTo>
              </a:path>
            </a:pathLst>
          </a:custGeom>
          <a:ln w="481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6" name="object 16"/>
          <p:cNvSpPr txBox="1"/>
          <p:nvPr/>
        </p:nvSpPr>
        <p:spPr>
          <a:xfrm>
            <a:off x="4725967" y="3164799"/>
            <a:ext cx="384464" cy="102819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14" spc="14" dirty="0">
                <a:latin typeface="DejaVu Serif"/>
                <a:cs typeface="DejaVu Serif"/>
              </a:rPr>
              <a:t>v</a:t>
            </a:r>
            <a:r>
              <a:rPr sz="614" spc="14" dirty="0">
                <a:latin typeface="Times New Roman"/>
                <a:cs typeface="Times New Roman"/>
              </a:rPr>
              <a:t>(</a:t>
            </a:r>
            <a:r>
              <a:rPr sz="614" spc="14" dirty="0">
                <a:latin typeface="DejaVu Serif"/>
                <a:cs typeface="DejaVu Serif"/>
              </a:rPr>
              <a:t>x</a:t>
            </a:r>
            <a:r>
              <a:rPr sz="614" spc="14" dirty="0">
                <a:latin typeface="Times New Roman"/>
                <a:cs typeface="Times New Roman"/>
              </a:rPr>
              <a:t>) </a:t>
            </a:r>
            <a:r>
              <a:rPr sz="614" spc="139" dirty="0">
                <a:latin typeface="Times New Roman"/>
                <a:cs typeface="Times New Roman"/>
              </a:rPr>
              <a:t>=</a:t>
            </a:r>
            <a:r>
              <a:rPr sz="614" spc="-14" dirty="0">
                <a:latin typeface="Times New Roman"/>
                <a:cs typeface="Times New Roman"/>
              </a:rPr>
              <a:t> </a:t>
            </a:r>
            <a:r>
              <a:rPr sz="920" spc="102" baseline="43209" dirty="0">
                <a:latin typeface="DejaVu Sans"/>
                <a:cs typeface="DejaVu Sans"/>
              </a:rPr>
              <a:t>√</a:t>
            </a:r>
            <a:r>
              <a:rPr sz="614" spc="68" dirty="0">
                <a:latin typeface="DejaVu Serif"/>
                <a:cs typeface="DejaVu Serif"/>
              </a:rPr>
              <a:t>x</a:t>
            </a:r>
            <a:endParaRPr sz="614">
              <a:latin typeface="DejaVu Serif"/>
              <a:cs typeface="DejaVu Serif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5027468" y="3279965"/>
            <a:ext cx="57150" cy="102819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14" spc="7" dirty="0">
                <a:latin typeface="Times New Roman"/>
                <a:cs typeface="Times New Roman"/>
              </a:rPr>
              <a:t>1</a:t>
            </a:r>
            <a:endParaRPr sz="614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5000218" y="3397073"/>
            <a:ext cx="112135" cy="0"/>
          </a:xfrm>
          <a:custGeom>
            <a:avLst/>
            <a:gdLst/>
            <a:ahLst/>
            <a:cxnLst/>
            <a:rect l="l" t="t" r="r" b="b"/>
            <a:pathLst>
              <a:path w="164464">
                <a:moveTo>
                  <a:pt x="0" y="0"/>
                </a:moveTo>
                <a:lnTo>
                  <a:pt x="163868" y="0"/>
                </a:lnTo>
              </a:path>
            </a:pathLst>
          </a:custGeom>
          <a:ln w="481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9" name="object 19"/>
          <p:cNvSpPr/>
          <p:nvPr/>
        </p:nvSpPr>
        <p:spPr>
          <a:xfrm>
            <a:off x="5066711" y="3413465"/>
            <a:ext cx="45460" cy="0"/>
          </a:xfrm>
          <a:custGeom>
            <a:avLst/>
            <a:gdLst/>
            <a:ahLst/>
            <a:cxnLst/>
            <a:rect l="l" t="t" r="r" b="b"/>
            <a:pathLst>
              <a:path w="66675">
                <a:moveTo>
                  <a:pt x="0" y="0"/>
                </a:moveTo>
                <a:lnTo>
                  <a:pt x="66332" y="0"/>
                </a:lnTo>
              </a:path>
            </a:pathLst>
          </a:custGeom>
          <a:ln w="481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0" name="object 20"/>
          <p:cNvSpPr txBox="1"/>
          <p:nvPr/>
        </p:nvSpPr>
        <p:spPr>
          <a:xfrm>
            <a:off x="4061114" y="3330179"/>
            <a:ext cx="1059440" cy="338910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655476">
              <a:spcBef>
                <a:spcPts val="65"/>
              </a:spcBef>
            </a:pPr>
            <a:r>
              <a:rPr sz="614" spc="7" dirty="0">
                <a:latin typeface="DejaVu Serif"/>
                <a:cs typeface="DejaVu Serif"/>
              </a:rPr>
              <a:t>w</a:t>
            </a:r>
            <a:r>
              <a:rPr sz="614" spc="7" dirty="0">
                <a:latin typeface="Times New Roman"/>
                <a:cs typeface="Times New Roman"/>
              </a:rPr>
              <a:t>(</a:t>
            </a:r>
            <a:r>
              <a:rPr sz="614" spc="7" dirty="0">
                <a:latin typeface="DejaVu Serif"/>
                <a:cs typeface="DejaVu Serif"/>
              </a:rPr>
              <a:t>x</a:t>
            </a:r>
            <a:r>
              <a:rPr sz="614" spc="7" dirty="0">
                <a:latin typeface="Times New Roman"/>
                <a:cs typeface="Times New Roman"/>
              </a:rPr>
              <a:t>) </a:t>
            </a:r>
            <a:r>
              <a:rPr sz="614" spc="139" dirty="0">
                <a:latin typeface="Times New Roman"/>
                <a:cs typeface="Times New Roman"/>
              </a:rPr>
              <a:t>=</a:t>
            </a:r>
            <a:r>
              <a:rPr sz="614" spc="65" dirty="0">
                <a:latin typeface="Times New Roman"/>
                <a:cs typeface="Times New Roman"/>
              </a:rPr>
              <a:t> </a:t>
            </a:r>
            <a:r>
              <a:rPr sz="614" spc="68" dirty="0">
                <a:latin typeface="DejaVu Sans"/>
                <a:cs typeface="DejaVu Sans"/>
              </a:rPr>
              <a:t>√</a:t>
            </a:r>
            <a:r>
              <a:rPr sz="920" spc="102" baseline="-40123" dirty="0">
                <a:latin typeface="DejaVu Serif"/>
                <a:cs typeface="DejaVu Serif"/>
              </a:rPr>
              <a:t>x</a:t>
            </a:r>
            <a:endParaRPr sz="920" baseline="-40123">
              <a:latin typeface="DejaVu Serif"/>
              <a:cs typeface="DejaVu Serif"/>
            </a:endParaRPr>
          </a:p>
          <a:p>
            <a:pPr>
              <a:spcBef>
                <a:spcPts val="34"/>
              </a:spcBef>
            </a:pPr>
            <a:endParaRPr sz="920">
              <a:latin typeface="Times New Roman"/>
              <a:cs typeface="Times New Roman"/>
            </a:endParaRPr>
          </a:p>
          <a:p>
            <a:pPr marL="8659"/>
            <a:r>
              <a:rPr sz="614" spc="-24" dirty="0">
                <a:latin typeface="Arial"/>
                <a:cs typeface="Arial"/>
              </a:rPr>
              <a:t>using </a:t>
            </a:r>
            <a:r>
              <a:rPr sz="614" spc="-14" dirty="0">
                <a:latin typeface="Arial"/>
                <a:cs typeface="Arial"/>
              </a:rPr>
              <a:t>either </a:t>
            </a:r>
            <a:r>
              <a:rPr sz="614" spc="20" dirty="0">
                <a:latin typeface="Times New Roman"/>
                <a:cs typeface="Times New Roman"/>
              </a:rPr>
              <a:t>(</a:t>
            </a:r>
            <a:r>
              <a:rPr sz="614" spc="20" dirty="0">
                <a:solidFill>
                  <a:srgbClr val="0000FF"/>
                </a:solidFill>
                <a:latin typeface="Times New Roman"/>
                <a:cs typeface="Times New Roman"/>
                <a:hlinkClick r:id="rId3" action="ppaction://hlinksldjump"/>
              </a:rPr>
              <a:t>17</a:t>
            </a:r>
            <a:r>
              <a:rPr sz="614" spc="20" dirty="0">
                <a:latin typeface="Times New Roman"/>
                <a:cs typeface="Times New Roman"/>
              </a:rPr>
              <a:t>) </a:t>
            </a:r>
            <a:r>
              <a:rPr sz="614" spc="-20" dirty="0">
                <a:latin typeface="Arial"/>
                <a:cs typeface="Arial"/>
              </a:rPr>
              <a:t>or</a:t>
            </a:r>
            <a:r>
              <a:rPr sz="614" spc="48" dirty="0">
                <a:latin typeface="Arial"/>
                <a:cs typeface="Arial"/>
              </a:rPr>
              <a:t> </a:t>
            </a:r>
            <a:r>
              <a:rPr sz="614" spc="17" dirty="0">
                <a:latin typeface="Times New Roman"/>
                <a:cs typeface="Times New Roman"/>
              </a:rPr>
              <a:t>(</a:t>
            </a:r>
            <a:r>
              <a:rPr sz="614" spc="17" dirty="0">
                <a:solidFill>
                  <a:srgbClr val="0000FF"/>
                </a:solidFill>
                <a:latin typeface="Times New Roman"/>
                <a:cs typeface="Times New Roman"/>
                <a:hlinkClick r:id="rId3" action="ppaction://hlinksldjump"/>
              </a:rPr>
              <a:t>18</a:t>
            </a:r>
            <a:r>
              <a:rPr sz="614" spc="17" dirty="0">
                <a:latin typeface="Times New Roman"/>
                <a:cs typeface="Times New Roman"/>
              </a:rPr>
              <a:t>)</a:t>
            </a:r>
            <a:r>
              <a:rPr sz="614" spc="17" dirty="0">
                <a:latin typeface="Arial"/>
                <a:cs typeface="Arial"/>
              </a:rPr>
              <a:t>.</a:t>
            </a:r>
            <a:endParaRPr sz="614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3960608" y="3775603"/>
            <a:ext cx="1988127" cy="197332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14" b="1" dirty="0">
                <a:latin typeface="Arial"/>
                <a:cs typeface="Arial"/>
              </a:rPr>
              <a:t>102. </a:t>
            </a:r>
            <a:r>
              <a:rPr sz="614" spc="-3" dirty="0">
                <a:latin typeface="Arial"/>
                <a:cs typeface="Arial"/>
              </a:rPr>
              <a:t>Which </a:t>
            </a:r>
            <a:r>
              <a:rPr sz="614" dirty="0">
                <a:latin typeface="Arial"/>
                <a:cs typeface="Arial"/>
              </a:rPr>
              <a:t>of </a:t>
            </a:r>
            <a:r>
              <a:rPr sz="614" spc="-3" dirty="0">
                <a:latin typeface="Arial"/>
                <a:cs typeface="Arial"/>
              </a:rPr>
              <a:t>the following </a:t>
            </a:r>
            <a:r>
              <a:rPr sz="614" spc="-7" dirty="0">
                <a:latin typeface="Arial"/>
                <a:cs typeface="Arial"/>
              </a:rPr>
              <a:t>functions </a:t>
            </a:r>
            <a:r>
              <a:rPr sz="614" spc="-24" dirty="0">
                <a:latin typeface="Arial"/>
                <a:cs typeface="Arial"/>
              </a:rPr>
              <a:t>is </a:t>
            </a:r>
            <a:r>
              <a:rPr sz="614" spc="-7" dirty="0">
                <a:latin typeface="Arial"/>
                <a:cs typeface="Arial"/>
              </a:rPr>
              <a:t>differentiable</a:t>
            </a:r>
            <a:r>
              <a:rPr sz="614" spc="106" dirty="0">
                <a:latin typeface="Arial"/>
                <a:cs typeface="Arial"/>
              </a:rPr>
              <a:t> </a:t>
            </a:r>
            <a:r>
              <a:rPr sz="614" spc="10" dirty="0">
                <a:latin typeface="Arial"/>
                <a:cs typeface="Arial"/>
              </a:rPr>
              <a:t>at</a:t>
            </a:r>
            <a:endParaRPr sz="614">
              <a:latin typeface="Arial"/>
              <a:cs typeface="Arial"/>
            </a:endParaRPr>
          </a:p>
          <a:p>
            <a:pPr marL="109102">
              <a:spcBef>
                <a:spcPts val="10"/>
              </a:spcBef>
            </a:pPr>
            <a:r>
              <a:rPr sz="614" spc="7" dirty="0">
                <a:latin typeface="DejaVu Serif"/>
                <a:cs typeface="DejaVu Serif"/>
              </a:rPr>
              <a:t>x </a:t>
            </a:r>
            <a:r>
              <a:rPr sz="614" spc="139" dirty="0">
                <a:latin typeface="Times New Roman"/>
                <a:cs typeface="Times New Roman"/>
              </a:rPr>
              <a:t>=</a:t>
            </a:r>
            <a:r>
              <a:rPr sz="614" spc="-10" dirty="0">
                <a:latin typeface="Times New Roman"/>
                <a:cs typeface="Times New Roman"/>
              </a:rPr>
              <a:t> </a:t>
            </a:r>
            <a:r>
              <a:rPr sz="614" spc="-20" dirty="0">
                <a:latin typeface="Times New Roman"/>
                <a:cs typeface="Times New Roman"/>
              </a:rPr>
              <a:t>0</a:t>
            </a:r>
            <a:r>
              <a:rPr sz="614" spc="-20" dirty="0">
                <a:latin typeface="Arial"/>
                <a:cs typeface="Arial"/>
              </a:rPr>
              <a:t>?</a:t>
            </a:r>
            <a:endParaRPr sz="614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5306161" y="3987655"/>
            <a:ext cx="97415" cy="102819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14" spc="290" dirty="0">
                <a:latin typeface="Arial"/>
                <a:cs typeface="Arial"/>
              </a:rPr>
              <a:t>√</a:t>
            </a:r>
            <a:endParaRPr sz="614">
              <a:latin typeface="Arial"/>
              <a:cs typeface="Arial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5394622" y="4072318"/>
            <a:ext cx="89622" cy="0"/>
          </a:xfrm>
          <a:custGeom>
            <a:avLst/>
            <a:gdLst/>
            <a:ahLst/>
            <a:cxnLst/>
            <a:rect l="l" t="t" r="r" b="b"/>
            <a:pathLst>
              <a:path w="131444">
                <a:moveTo>
                  <a:pt x="0" y="0"/>
                </a:moveTo>
                <a:lnTo>
                  <a:pt x="131356" y="0"/>
                </a:lnTo>
              </a:path>
            </a:pathLst>
          </a:custGeom>
          <a:ln w="481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4" name="object 24"/>
          <p:cNvSpPr txBox="1"/>
          <p:nvPr/>
        </p:nvSpPr>
        <p:spPr>
          <a:xfrm>
            <a:off x="5006406" y="4057828"/>
            <a:ext cx="508722" cy="102819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14" spc="3" dirty="0">
                <a:latin typeface="DejaVu Serif"/>
                <a:cs typeface="DejaVu Serif"/>
              </a:rPr>
              <a:t>g</a:t>
            </a:r>
            <a:r>
              <a:rPr sz="614" spc="3" dirty="0">
                <a:latin typeface="Times New Roman"/>
                <a:cs typeface="Times New Roman"/>
              </a:rPr>
              <a:t>(</a:t>
            </a:r>
            <a:r>
              <a:rPr sz="614" spc="3" dirty="0">
                <a:latin typeface="DejaVu Serif"/>
                <a:cs typeface="DejaVu Serif"/>
              </a:rPr>
              <a:t>x</a:t>
            </a:r>
            <a:r>
              <a:rPr sz="614" spc="3" dirty="0">
                <a:latin typeface="Times New Roman"/>
                <a:cs typeface="Times New Roman"/>
              </a:rPr>
              <a:t>) </a:t>
            </a:r>
            <a:r>
              <a:rPr sz="614" spc="139" dirty="0">
                <a:latin typeface="Times New Roman"/>
                <a:cs typeface="Times New Roman"/>
              </a:rPr>
              <a:t>= </a:t>
            </a:r>
            <a:r>
              <a:rPr sz="614" spc="7" dirty="0">
                <a:latin typeface="DejaVu Serif"/>
                <a:cs typeface="DejaVu Serif"/>
              </a:rPr>
              <a:t>x</a:t>
            </a:r>
            <a:r>
              <a:rPr sz="614" spc="75" dirty="0">
                <a:latin typeface="DejaVu Serif"/>
                <a:cs typeface="DejaVu Serif"/>
              </a:rPr>
              <a:t> </a:t>
            </a:r>
            <a:r>
              <a:rPr sz="614" spc="-20" dirty="0">
                <a:latin typeface="DejaVu Sans"/>
                <a:cs typeface="DejaVu Sans"/>
              </a:rPr>
              <a:t>|</a:t>
            </a:r>
            <a:r>
              <a:rPr sz="614" spc="-20" dirty="0">
                <a:latin typeface="DejaVu Serif"/>
                <a:cs typeface="DejaVu Serif"/>
              </a:rPr>
              <a:t>x</a:t>
            </a:r>
            <a:r>
              <a:rPr sz="614" spc="-20" dirty="0">
                <a:latin typeface="DejaVu Sans"/>
                <a:cs typeface="DejaVu Sans"/>
              </a:rPr>
              <a:t>|</a:t>
            </a:r>
            <a:r>
              <a:rPr sz="614" spc="-20" dirty="0">
                <a:latin typeface="DejaVu Serif"/>
                <a:cs typeface="DejaVu Serif"/>
              </a:rPr>
              <a:t>,</a:t>
            </a:r>
            <a:endParaRPr sz="614">
              <a:latin typeface="DejaVu Serif"/>
              <a:cs typeface="DejaVu Serif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4415669" y="4057828"/>
            <a:ext cx="531668" cy="248629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63210" algn="ctr">
              <a:spcBef>
                <a:spcPts val="65"/>
              </a:spcBef>
            </a:pPr>
            <a:r>
              <a:rPr sz="614" spc="75" dirty="0">
                <a:latin typeface="DejaVu Serif"/>
                <a:cs typeface="DejaVu Serif"/>
              </a:rPr>
              <a:t>f</a:t>
            </a:r>
            <a:r>
              <a:rPr sz="614" spc="-139" dirty="0">
                <a:latin typeface="DejaVu Serif"/>
                <a:cs typeface="DejaVu Serif"/>
              </a:rPr>
              <a:t> </a:t>
            </a:r>
            <a:r>
              <a:rPr sz="614" spc="27" dirty="0">
                <a:latin typeface="Times New Roman"/>
                <a:cs typeface="Times New Roman"/>
              </a:rPr>
              <a:t>(</a:t>
            </a:r>
            <a:r>
              <a:rPr sz="614" spc="27" dirty="0">
                <a:latin typeface="DejaVu Serif"/>
                <a:cs typeface="DejaVu Serif"/>
              </a:rPr>
              <a:t>x</a:t>
            </a:r>
            <a:r>
              <a:rPr sz="614" spc="27" dirty="0">
                <a:latin typeface="Times New Roman"/>
                <a:cs typeface="Times New Roman"/>
              </a:rPr>
              <a:t>)</a:t>
            </a:r>
            <a:r>
              <a:rPr sz="614" spc="-3" dirty="0">
                <a:latin typeface="Times New Roman"/>
                <a:cs typeface="Times New Roman"/>
              </a:rPr>
              <a:t> </a:t>
            </a:r>
            <a:r>
              <a:rPr sz="614" spc="139" dirty="0">
                <a:latin typeface="Times New Roman"/>
                <a:cs typeface="Times New Roman"/>
              </a:rPr>
              <a:t>=</a:t>
            </a:r>
            <a:r>
              <a:rPr sz="614" dirty="0">
                <a:latin typeface="Times New Roman"/>
                <a:cs typeface="Times New Roman"/>
              </a:rPr>
              <a:t> </a:t>
            </a:r>
            <a:r>
              <a:rPr sz="614" spc="-14" dirty="0">
                <a:latin typeface="DejaVu Serif"/>
                <a:cs typeface="DejaVu Serif"/>
              </a:rPr>
              <a:t>x</a:t>
            </a:r>
            <a:r>
              <a:rPr sz="614" spc="-14" dirty="0">
                <a:latin typeface="DejaVu Sans"/>
                <a:cs typeface="DejaVu Sans"/>
              </a:rPr>
              <a:t>|</a:t>
            </a:r>
            <a:r>
              <a:rPr sz="614" spc="-14" dirty="0">
                <a:latin typeface="DejaVu Serif"/>
                <a:cs typeface="DejaVu Serif"/>
              </a:rPr>
              <a:t>x</a:t>
            </a:r>
            <a:r>
              <a:rPr sz="614" spc="-14" dirty="0">
                <a:latin typeface="DejaVu Sans"/>
                <a:cs typeface="DejaVu Sans"/>
              </a:rPr>
              <a:t>|</a:t>
            </a:r>
            <a:r>
              <a:rPr sz="614" spc="-14" dirty="0">
                <a:latin typeface="DejaVu Serif"/>
                <a:cs typeface="DejaVu Serif"/>
              </a:rPr>
              <a:t>,</a:t>
            </a:r>
            <a:endParaRPr sz="614">
              <a:latin typeface="DejaVu Serif"/>
              <a:cs typeface="DejaVu Serif"/>
            </a:endParaRPr>
          </a:p>
          <a:p>
            <a:pPr algn="ctr">
              <a:spcBef>
                <a:spcPts val="436"/>
              </a:spcBef>
            </a:pPr>
            <a:r>
              <a:rPr sz="614" spc="14" dirty="0">
                <a:latin typeface="DejaVu Serif"/>
                <a:cs typeface="DejaVu Serif"/>
              </a:rPr>
              <a:t>h</a:t>
            </a:r>
            <a:r>
              <a:rPr sz="614" spc="14" dirty="0">
                <a:latin typeface="Times New Roman"/>
                <a:cs typeface="Times New Roman"/>
              </a:rPr>
              <a:t>(</a:t>
            </a:r>
            <a:r>
              <a:rPr sz="614" spc="14" dirty="0">
                <a:latin typeface="DejaVu Serif"/>
                <a:cs typeface="DejaVu Serif"/>
              </a:rPr>
              <a:t>x</a:t>
            </a:r>
            <a:r>
              <a:rPr sz="614" spc="14" dirty="0">
                <a:latin typeface="Times New Roman"/>
                <a:cs typeface="Times New Roman"/>
              </a:rPr>
              <a:t>)</a:t>
            </a:r>
            <a:r>
              <a:rPr sz="614" spc="3" dirty="0">
                <a:latin typeface="Times New Roman"/>
                <a:cs typeface="Times New Roman"/>
              </a:rPr>
              <a:t> </a:t>
            </a:r>
            <a:r>
              <a:rPr sz="614" spc="139" dirty="0">
                <a:latin typeface="Times New Roman"/>
                <a:cs typeface="Times New Roman"/>
              </a:rPr>
              <a:t>=</a:t>
            </a:r>
            <a:r>
              <a:rPr sz="614" spc="7" dirty="0">
                <a:latin typeface="Times New Roman"/>
                <a:cs typeface="Times New Roman"/>
              </a:rPr>
              <a:t> </a:t>
            </a:r>
            <a:r>
              <a:rPr sz="614" spc="7" dirty="0">
                <a:latin typeface="DejaVu Serif"/>
                <a:cs typeface="DejaVu Serif"/>
              </a:rPr>
              <a:t>x</a:t>
            </a:r>
            <a:r>
              <a:rPr sz="614" spc="-72" dirty="0">
                <a:latin typeface="DejaVu Serif"/>
                <a:cs typeface="DejaVu Serif"/>
              </a:rPr>
              <a:t> </a:t>
            </a:r>
            <a:r>
              <a:rPr sz="614" spc="139" dirty="0">
                <a:latin typeface="Times New Roman"/>
                <a:cs typeface="Times New Roman"/>
              </a:rPr>
              <a:t>+</a:t>
            </a:r>
            <a:r>
              <a:rPr sz="614" spc="-24" dirty="0">
                <a:latin typeface="Times New Roman"/>
                <a:cs typeface="Times New Roman"/>
              </a:rPr>
              <a:t> </a:t>
            </a:r>
            <a:r>
              <a:rPr sz="614" spc="-20" dirty="0">
                <a:latin typeface="DejaVu Sans"/>
                <a:cs typeface="DejaVu Sans"/>
              </a:rPr>
              <a:t>|</a:t>
            </a:r>
            <a:r>
              <a:rPr sz="614" spc="-20" dirty="0">
                <a:latin typeface="DejaVu Serif"/>
                <a:cs typeface="DejaVu Serif"/>
              </a:rPr>
              <a:t>x</a:t>
            </a:r>
            <a:r>
              <a:rPr sz="614" spc="-20" dirty="0">
                <a:latin typeface="DejaVu Sans"/>
                <a:cs typeface="DejaVu Sans"/>
              </a:rPr>
              <a:t>|</a:t>
            </a:r>
            <a:r>
              <a:rPr sz="614" spc="-20" dirty="0">
                <a:latin typeface="DejaVu Serif"/>
                <a:cs typeface="DejaVu Serif"/>
              </a:rPr>
              <a:t>,</a:t>
            </a:r>
            <a:endParaRPr sz="614">
              <a:latin typeface="DejaVu Serif"/>
              <a:cs typeface="DejaVu Serif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5505190" y="4273495"/>
            <a:ext cx="48491" cy="0"/>
          </a:xfrm>
          <a:custGeom>
            <a:avLst/>
            <a:gdLst/>
            <a:ahLst/>
            <a:cxnLst/>
            <a:rect l="l" t="t" r="r" b="b"/>
            <a:pathLst>
              <a:path w="71119">
                <a:moveTo>
                  <a:pt x="0" y="0"/>
                </a:moveTo>
                <a:lnTo>
                  <a:pt x="71069" y="0"/>
                </a:lnTo>
              </a:path>
            </a:pathLst>
          </a:custGeom>
          <a:ln w="481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7" name="object 27"/>
          <p:cNvSpPr txBox="1"/>
          <p:nvPr/>
        </p:nvSpPr>
        <p:spPr>
          <a:xfrm>
            <a:off x="5498142" y="4259264"/>
            <a:ext cx="62778" cy="102819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14" spc="7" dirty="0">
                <a:latin typeface="DejaVu Serif"/>
                <a:cs typeface="DejaVu Serif"/>
              </a:rPr>
              <a:t>x</a:t>
            </a:r>
            <a:endParaRPr sz="614">
              <a:latin typeface="DejaVu Serif"/>
              <a:cs typeface="DejaVu Serif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5022919" y="4206609"/>
            <a:ext cx="571933" cy="102819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14" spc="14" dirty="0">
                <a:latin typeface="DejaVu Serif"/>
                <a:cs typeface="DejaVu Serif"/>
              </a:rPr>
              <a:t>k</a:t>
            </a:r>
            <a:r>
              <a:rPr sz="614" spc="14" dirty="0">
                <a:latin typeface="Times New Roman"/>
                <a:cs typeface="Times New Roman"/>
              </a:rPr>
              <a:t>(</a:t>
            </a:r>
            <a:r>
              <a:rPr sz="614" spc="14" dirty="0">
                <a:latin typeface="DejaVu Serif"/>
                <a:cs typeface="DejaVu Serif"/>
              </a:rPr>
              <a:t>x</a:t>
            </a:r>
            <a:r>
              <a:rPr sz="614" spc="14" dirty="0">
                <a:latin typeface="Times New Roman"/>
                <a:cs typeface="Times New Roman"/>
              </a:rPr>
              <a:t>) </a:t>
            </a:r>
            <a:r>
              <a:rPr sz="614" spc="139" dirty="0">
                <a:latin typeface="Times New Roman"/>
                <a:cs typeface="Times New Roman"/>
              </a:rPr>
              <a:t>=</a:t>
            </a:r>
            <a:r>
              <a:rPr sz="614" spc="-41" dirty="0">
                <a:latin typeface="Times New Roman"/>
                <a:cs typeface="Times New Roman"/>
              </a:rPr>
              <a:t> </a:t>
            </a:r>
            <a:r>
              <a:rPr sz="614" spc="24" dirty="0">
                <a:latin typeface="DejaVu Serif"/>
                <a:cs typeface="DejaVu Serif"/>
              </a:rPr>
              <a:t>x</a:t>
            </a:r>
            <a:r>
              <a:rPr sz="614" spc="35" baseline="41666" dirty="0">
                <a:latin typeface="Times New Roman"/>
                <a:cs typeface="Times New Roman"/>
              </a:rPr>
              <a:t>2 </a:t>
            </a:r>
            <a:r>
              <a:rPr sz="614" spc="17" dirty="0">
                <a:latin typeface="Times New Roman"/>
                <a:cs typeface="Times New Roman"/>
              </a:rPr>
              <a:t>sin </a:t>
            </a:r>
            <a:r>
              <a:rPr sz="920" spc="-66" baseline="37037" dirty="0">
                <a:latin typeface="DejaVu Serif"/>
                <a:cs typeface="DejaVu Serif"/>
              </a:rPr>
              <a:t>π </a:t>
            </a:r>
            <a:r>
              <a:rPr sz="614" spc="-24" dirty="0">
                <a:latin typeface="DejaVu Serif"/>
                <a:cs typeface="DejaVu Serif"/>
              </a:rPr>
              <a:t>,</a:t>
            </a:r>
            <a:endParaRPr sz="614">
              <a:latin typeface="DejaVu Serif"/>
              <a:cs typeface="DejaVu Serif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5169495" y="4325039"/>
            <a:ext cx="63211" cy="102819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14" spc="-44" dirty="0">
                <a:latin typeface="DejaVu Serif"/>
                <a:cs typeface="DejaVu Serif"/>
              </a:rPr>
              <a:t>π</a:t>
            </a:r>
            <a:endParaRPr sz="614">
              <a:latin typeface="DejaVu Serif"/>
              <a:cs typeface="DejaVu Serif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5178153" y="4442148"/>
            <a:ext cx="48491" cy="0"/>
          </a:xfrm>
          <a:custGeom>
            <a:avLst/>
            <a:gdLst/>
            <a:ahLst/>
            <a:cxnLst/>
            <a:rect l="l" t="t" r="r" b="b"/>
            <a:pathLst>
              <a:path w="71119">
                <a:moveTo>
                  <a:pt x="0" y="0"/>
                </a:moveTo>
                <a:lnTo>
                  <a:pt x="71069" y="0"/>
                </a:lnTo>
              </a:path>
            </a:pathLst>
          </a:custGeom>
          <a:ln w="481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31" name="object 31"/>
          <p:cNvSpPr txBox="1"/>
          <p:nvPr/>
        </p:nvSpPr>
        <p:spPr>
          <a:xfrm>
            <a:off x="4058403" y="4375253"/>
            <a:ext cx="1891145" cy="41534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2598" algn="ctr">
              <a:lnSpc>
                <a:spcPts val="575"/>
              </a:lnSpc>
              <a:spcBef>
                <a:spcPts val="65"/>
              </a:spcBef>
            </a:pPr>
            <a:r>
              <a:rPr sz="614" spc="-24" dirty="0">
                <a:latin typeface="DejaVu Serif"/>
                <a:cs typeface="DejaVu Serif"/>
              </a:rPr>
              <a:t>A</a:t>
            </a:r>
            <a:r>
              <a:rPr sz="614" spc="-24" dirty="0">
                <a:latin typeface="Times New Roman"/>
                <a:cs typeface="Times New Roman"/>
              </a:rPr>
              <a:t>(</a:t>
            </a:r>
            <a:r>
              <a:rPr sz="614" spc="-24" dirty="0">
                <a:latin typeface="DejaVu Serif"/>
                <a:cs typeface="DejaVu Serif"/>
              </a:rPr>
              <a:t>x</a:t>
            </a:r>
            <a:r>
              <a:rPr sz="614" spc="-24" dirty="0">
                <a:latin typeface="Times New Roman"/>
                <a:cs typeface="Times New Roman"/>
              </a:rPr>
              <a:t>)  </a:t>
            </a:r>
            <a:r>
              <a:rPr sz="614" spc="139" dirty="0">
                <a:latin typeface="Times New Roman"/>
                <a:cs typeface="Times New Roman"/>
              </a:rPr>
              <a:t>= </a:t>
            </a:r>
            <a:r>
              <a:rPr sz="614" spc="7" dirty="0">
                <a:latin typeface="DejaVu Serif"/>
                <a:cs typeface="DejaVu Serif"/>
              </a:rPr>
              <a:t>x </a:t>
            </a:r>
            <a:r>
              <a:rPr sz="614" spc="17" dirty="0">
                <a:latin typeface="Times New Roman"/>
                <a:cs typeface="Times New Roman"/>
              </a:rPr>
              <a:t>sin</a:t>
            </a:r>
            <a:r>
              <a:rPr sz="614" spc="181" dirty="0">
                <a:latin typeface="Times New Roman"/>
                <a:cs typeface="Times New Roman"/>
              </a:rPr>
              <a:t> </a:t>
            </a:r>
            <a:r>
              <a:rPr sz="614" spc="-24" dirty="0">
                <a:latin typeface="DejaVu Serif"/>
                <a:cs typeface="DejaVu Serif"/>
              </a:rPr>
              <a:t>.</a:t>
            </a:r>
            <a:endParaRPr sz="614">
              <a:latin typeface="DejaVu Serif"/>
              <a:cs typeface="DejaVu Serif"/>
            </a:endParaRPr>
          </a:p>
          <a:p>
            <a:pPr marL="396576" algn="ctr">
              <a:lnSpc>
                <a:spcPts val="575"/>
              </a:lnSpc>
            </a:pPr>
            <a:r>
              <a:rPr sz="614" spc="7" dirty="0">
                <a:latin typeface="DejaVu Serif"/>
                <a:cs typeface="DejaVu Serif"/>
              </a:rPr>
              <a:t>x</a:t>
            </a:r>
            <a:endParaRPr sz="614">
              <a:latin typeface="DejaVu Serif"/>
              <a:cs typeface="DejaVu Serif"/>
            </a:endParaRPr>
          </a:p>
          <a:p>
            <a:pPr algn="ctr">
              <a:spcBef>
                <a:spcPts val="484"/>
              </a:spcBef>
            </a:pPr>
            <a:r>
              <a:rPr sz="614" spc="-37" dirty="0">
                <a:latin typeface="Arial"/>
                <a:cs typeface="Arial"/>
              </a:rPr>
              <a:t>These </a:t>
            </a:r>
            <a:r>
              <a:rPr sz="614" spc="-24" dirty="0">
                <a:latin typeface="Arial"/>
                <a:cs typeface="Arial"/>
              </a:rPr>
              <a:t>formulas </a:t>
            </a:r>
            <a:r>
              <a:rPr sz="614" spc="-31" dirty="0">
                <a:latin typeface="Arial"/>
                <a:cs typeface="Arial"/>
              </a:rPr>
              <a:t>do </a:t>
            </a:r>
            <a:r>
              <a:rPr sz="614" spc="-3" dirty="0">
                <a:latin typeface="Arial"/>
                <a:cs typeface="Arial"/>
              </a:rPr>
              <a:t>not </a:t>
            </a:r>
            <a:r>
              <a:rPr sz="614" spc="-27" dirty="0">
                <a:latin typeface="Arial"/>
                <a:cs typeface="Arial"/>
              </a:rPr>
              <a:t>define </a:t>
            </a:r>
            <a:r>
              <a:rPr sz="614" spc="-48" dirty="0">
                <a:latin typeface="DejaVu Serif"/>
                <a:cs typeface="DejaVu Serif"/>
              </a:rPr>
              <a:t>k </a:t>
            </a:r>
            <a:r>
              <a:rPr sz="614" spc="-34" dirty="0">
                <a:latin typeface="Arial"/>
                <a:cs typeface="Arial"/>
              </a:rPr>
              <a:t>and </a:t>
            </a:r>
            <a:r>
              <a:rPr sz="614" spc="-184" dirty="0">
                <a:latin typeface="DejaVu Serif"/>
                <a:cs typeface="DejaVu Serif"/>
              </a:rPr>
              <a:t>A </a:t>
            </a:r>
            <a:r>
              <a:rPr sz="614" dirty="0">
                <a:latin typeface="Arial"/>
                <a:cs typeface="Arial"/>
              </a:rPr>
              <a:t>at </a:t>
            </a:r>
            <a:r>
              <a:rPr sz="614" spc="7" dirty="0">
                <a:latin typeface="DejaVu Serif"/>
                <a:cs typeface="DejaVu Serif"/>
              </a:rPr>
              <a:t>x </a:t>
            </a:r>
            <a:r>
              <a:rPr sz="614" spc="130" dirty="0">
                <a:latin typeface="Times New Roman"/>
                <a:cs typeface="Times New Roman"/>
              </a:rPr>
              <a:t>= </a:t>
            </a:r>
            <a:r>
              <a:rPr sz="614" dirty="0">
                <a:latin typeface="Times New Roman"/>
                <a:cs typeface="Times New Roman"/>
              </a:rPr>
              <a:t>0</a:t>
            </a:r>
            <a:r>
              <a:rPr sz="614" dirty="0">
                <a:latin typeface="Arial"/>
                <a:cs typeface="Arial"/>
              </a:rPr>
              <a:t>. </a:t>
            </a:r>
            <a:r>
              <a:rPr sz="614" spc="-44" dirty="0">
                <a:latin typeface="Arial"/>
                <a:cs typeface="Arial"/>
              </a:rPr>
              <a:t>We </a:t>
            </a:r>
            <a:r>
              <a:rPr sz="614" spc="-27" dirty="0">
                <a:latin typeface="Arial"/>
                <a:cs typeface="Arial"/>
              </a:rPr>
              <a:t>define</a:t>
            </a:r>
            <a:endParaRPr sz="614">
              <a:latin typeface="Arial"/>
              <a:cs typeface="Arial"/>
            </a:endParaRPr>
          </a:p>
          <a:p>
            <a:pPr marL="11257">
              <a:spcBef>
                <a:spcPts val="10"/>
              </a:spcBef>
            </a:pPr>
            <a:r>
              <a:rPr sz="614" spc="14" dirty="0">
                <a:latin typeface="DejaVu Serif"/>
                <a:cs typeface="DejaVu Serif"/>
              </a:rPr>
              <a:t>k</a:t>
            </a:r>
            <a:r>
              <a:rPr sz="614" spc="14" dirty="0">
                <a:latin typeface="Times New Roman"/>
                <a:cs typeface="Times New Roman"/>
              </a:rPr>
              <a:t>(0) </a:t>
            </a:r>
            <a:r>
              <a:rPr sz="614" spc="139" dirty="0">
                <a:latin typeface="Times New Roman"/>
                <a:cs typeface="Times New Roman"/>
              </a:rPr>
              <a:t>= </a:t>
            </a:r>
            <a:r>
              <a:rPr sz="614" spc="-27" dirty="0">
                <a:latin typeface="DejaVu Serif"/>
                <a:cs typeface="DejaVu Serif"/>
              </a:rPr>
              <a:t>A</a:t>
            </a:r>
            <a:r>
              <a:rPr sz="614" spc="-27" dirty="0">
                <a:latin typeface="Times New Roman"/>
                <a:cs typeface="Times New Roman"/>
              </a:rPr>
              <a:t>(0) </a:t>
            </a:r>
            <a:r>
              <a:rPr sz="614" spc="139" dirty="0">
                <a:latin typeface="Times New Roman"/>
                <a:cs typeface="Times New Roman"/>
              </a:rPr>
              <a:t>=</a:t>
            </a:r>
            <a:r>
              <a:rPr sz="614" spc="-48" dirty="0">
                <a:latin typeface="Times New Roman"/>
                <a:cs typeface="Times New Roman"/>
              </a:rPr>
              <a:t> </a:t>
            </a:r>
            <a:r>
              <a:rPr sz="614" spc="3" dirty="0">
                <a:latin typeface="Times New Roman"/>
                <a:cs typeface="Times New Roman"/>
              </a:rPr>
              <a:t>0</a:t>
            </a:r>
            <a:r>
              <a:rPr sz="614" spc="3" dirty="0">
                <a:latin typeface="Arial"/>
                <a:cs typeface="Arial"/>
              </a:rPr>
              <a:t>.</a:t>
            </a:r>
            <a:endParaRPr sz="614">
              <a:latin typeface="Arial"/>
              <a:cs typeface="Arial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3960608" y="1874298"/>
            <a:ext cx="3894426" cy="572756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2581638">
              <a:lnSpc>
                <a:spcPts val="273"/>
              </a:lnSpc>
              <a:spcBef>
                <a:spcPts val="65"/>
              </a:spcBef>
            </a:pPr>
            <a:r>
              <a:rPr sz="409" spc="78" dirty="0">
                <a:latin typeface="Times New Roman"/>
                <a:cs typeface="Times New Roman"/>
              </a:rPr>
              <a:t>1</a:t>
            </a:r>
            <a:r>
              <a:rPr sz="409" i="1" spc="78" dirty="0">
                <a:latin typeface="Arial"/>
                <a:cs typeface="Arial"/>
              </a:rPr>
              <a:t>/</a:t>
            </a:r>
            <a:r>
              <a:rPr sz="409" spc="78" dirty="0">
                <a:latin typeface="Times New Roman"/>
                <a:cs typeface="Times New Roman"/>
              </a:rPr>
              <a:t>2</a:t>
            </a:r>
            <a:endParaRPr sz="409">
              <a:latin typeface="Times New Roman"/>
              <a:cs typeface="Times New Roman"/>
            </a:endParaRPr>
          </a:p>
          <a:p>
            <a:pPr marL="1151628">
              <a:lnSpc>
                <a:spcPts val="518"/>
              </a:lnSpc>
              <a:tabLst>
                <a:tab pos="2708491" algn="l"/>
              </a:tabLst>
            </a:pPr>
            <a:r>
              <a:rPr sz="614" b="1" spc="-24" dirty="0">
                <a:latin typeface="Arial"/>
                <a:cs typeface="Arial"/>
              </a:rPr>
              <a:t>Figure  </a:t>
            </a:r>
            <a:r>
              <a:rPr sz="614" b="1" spc="3" dirty="0">
                <a:latin typeface="Arial"/>
                <a:cs typeface="Arial"/>
              </a:rPr>
              <a:t>2.  </a:t>
            </a:r>
            <a:r>
              <a:rPr sz="614" spc="-17" dirty="0">
                <a:latin typeface="Arial"/>
                <a:cs typeface="Arial"/>
              </a:rPr>
              <a:t>Tangent  </a:t>
            </a:r>
            <a:r>
              <a:rPr sz="614" spc="14" dirty="0">
                <a:latin typeface="Arial"/>
                <a:cs typeface="Arial"/>
              </a:rPr>
              <a:t>to </a:t>
            </a:r>
            <a:r>
              <a:rPr sz="614" spc="-10" dirty="0">
                <a:latin typeface="Arial"/>
                <a:cs typeface="Arial"/>
              </a:rPr>
              <a:t>the </a:t>
            </a:r>
            <a:r>
              <a:rPr sz="614" spc="-20" dirty="0">
                <a:latin typeface="Arial"/>
                <a:cs typeface="Arial"/>
              </a:rPr>
              <a:t>graph  </a:t>
            </a:r>
            <a:r>
              <a:rPr sz="614" spc="-3" dirty="0">
                <a:latin typeface="Arial"/>
                <a:cs typeface="Arial"/>
              </a:rPr>
              <a:t>of </a:t>
            </a:r>
            <a:r>
              <a:rPr sz="614" spc="-37" dirty="0">
                <a:latin typeface="DejaVu Serif"/>
                <a:cs typeface="DejaVu Serif"/>
              </a:rPr>
              <a:t>y</a:t>
            </a:r>
            <a:r>
              <a:rPr sz="614" spc="-123" dirty="0">
                <a:latin typeface="DejaVu Serif"/>
                <a:cs typeface="DejaVu Serif"/>
              </a:rPr>
              <a:t> </a:t>
            </a:r>
            <a:r>
              <a:rPr sz="614" spc="139" dirty="0">
                <a:latin typeface="Times New Roman"/>
                <a:cs typeface="Times New Roman"/>
              </a:rPr>
              <a:t>=</a:t>
            </a:r>
            <a:r>
              <a:rPr sz="614" spc="24" dirty="0">
                <a:latin typeface="Times New Roman"/>
                <a:cs typeface="Times New Roman"/>
              </a:rPr>
              <a:t> </a:t>
            </a:r>
            <a:r>
              <a:rPr sz="614" spc="-20" dirty="0">
                <a:latin typeface="DejaVu Sans"/>
                <a:cs typeface="DejaVu Sans"/>
              </a:rPr>
              <a:t>|</a:t>
            </a:r>
            <a:r>
              <a:rPr sz="614" spc="-20" dirty="0">
                <a:latin typeface="DejaVu Serif"/>
                <a:cs typeface="DejaVu Serif"/>
              </a:rPr>
              <a:t>x</a:t>
            </a:r>
            <a:r>
              <a:rPr sz="614" spc="-20" dirty="0">
                <a:latin typeface="DejaVu Sans"/>
                <a:cs typeface="DejaVu Sans"/>
              </a:rPr>
              <a:t>|	</a:t>
            </a:r>
            <a:r>
              <a:rPr sz="614" spc="7" dirty="0">
                <a:latin typeface="Arial"/>
                <a:cs typeface="Arial"/>
              </a:rPr>
              <a:t>at </a:t>
            </a:r>
            <a:r>
              <a:rPr sz="614" spc="-10" dirty="0">
                <a:latin typeface="Arial"/>
                <a:cs typeface="Arial"/>
              </a:rPr>
              <a:t>the</a:t>
            </a:r>
            <a:r>
              <a:rPr sz="614" spc="68" dirty="0">
                <a:latin typeface="Arial"/>
                <a:cs typeface="Arial"/>
              </a:rPr>
              <a:t> </a:t>
            </a:r>
            <a:r>
              <a:rPr sz="614" spc="-10" dirty="0">
                <a:latin typeface="Arial"/>
                <a:cs typeface="Arial"/>
              </a:rPr>
              <a:t>origin</a:t>
            </a:r>
            <a:endParaRPr sz="614">
              <a:latin typeface="Arial"/>
              <a:cs typeface="Arial"/>
            </a:endParaRPr>
          </a:p>
          <a:p>
            <a:pPr>
              <a:spcBef>
                <a:spcPts val="20"/>
              </a:spcBef>
            </a:pPr>
            <a:endParaRPr sz="955">
              <a:latin typeface="Times New Roman"/>
              <a:cs typeface="Times New Roman"/>
            </a:endParaRPr>
          </a:p>
          <a:p>
            <a:pPr marL="1872046"/>
            <a:r>
              <a:rPr sz="682" b="1" spc="-14" dirty="0">
                <a:latin typeface="Georgia"/>
                <a:cs typeface="Georgia"/>
              </a:rPr>
              <a:t>5.</a:t>
            </a:r>
            <a:r>
              <a:rPr sz="682" b="1" spc="55" dirty="0">
                <a:latin typeface="Georgia"/>
                <a:cs typeface="Georgia"/>
              </a:rPr>
              <a:t> </a:t>
            </a:r>
            <a:r>
              <a:rPr sz="682" b="1" spc="-24" dirty="0">
                <a:latin typeface="Georgia"/>
                <a:cs typeface="Georgia"/>
              </a:rPr>
              <a:t>Exercises</a:t>
            </a:r>
            <a:endParaRPr sz="682">
              <a:latin typeface="Georgia"/>
              <a:cs typeface="Georgia"/>
            </a:endParaRPr>
          </a:p>
          <a:p>
            <a:pPr>
              <a:spcBef>
                <a:spcPts val="17"/>
              </a:spcBef>
            </a:pPr>
            <a:endParaRPr sz="750">
              <a:latin typeface="Times New Roman"/>
              <a:cs typeface="Times New Roman"/>
            </a:endParaRPr>
          </a:p>
          <a:p>
            <a:pPr marL="8659">
              <a:tabLst>
                <a:tab pos="2189826" algn="l"/>
              </a:tabLst>
            </a:pPr>
            <a:r>
              <a:rPr sz="614" b="1" dirty="0">
                <a:latin typeface="Arial"/>
                <a:cs typeface="Arial"/>
              </a:rPr>
              <a:t>101.   </a:t>
            </a:r>
            <a:r>
              <a:rPr sz="614" spc="-20" dirty="0">
                <a:latin typeface="Arial"/>
                <a:cs typeface="Arial"/>
              </a:rPr>
              <a:t>Compute  </a:t>
            </a:r>
            <a:r>
              <a:rPr sz="614" spc="-10" dirty="0">
                <a:latin typeface="Arial"/>
                <a:cs typeface="Arial"/>
              </a:rPr>
              <a:t>the </a:t>
            </a:r>
            <a:r>
              <a:rPr sz="614" spc="-14" dirty="0">
                <a:latin typeface="Arial"/>
                <a:cs typeface="Arial"/>
              </a:rPr>
              <a:t>derivative </a:t>
            </a:r>
            <a:r>
              <a:rPr sz="614" spc="-3" dirty="0">
                <a:latin typeface="Arial"/>
                <a:cs typeface="Arial"/>
              </a:rPr>
              <a:t>of </a:t>
            </a:r>
            <a:r>
              <a:rPr sz="614" spc="-10" dirty="0">
                <a:latin typeface="Arial"/>
                <a:cs typeface="Arial"/>
              </a:rPr>
              <a:t>the</a:t>
            </a:r>
            <a:r>
              <a:rPr sz="614" spc="48" dirty="0">
                <a:latin typeface="Arial"/>
                <a:cs typeface="Arial"/>
              </a:rPr>
              <a:t> </a:t>
            </a:r>
            <a:r>
              <a:rPr sz="614" spc="-10" dirty="0">
                <a:latin typeface="Arial"/>
                <a:cs typeface="Arial"/>
              </a:rPr>
              <a:t>following</a:t>
            </a:r>
            <a:r>
              <a:rPr sz="614" spc="41" dirty="0">
                <a:latin typeface="Arial"/>
                <a:cs typeface="Arial"/>
              </a:rPr>
              <a:t> </a:t>
            </a:r>
            <a:r>
              <a:rPr sz="614" spc="-10" dirty="0">
                <a:latin typeface="Arial"/>
                <a:cs typeface="Arial"/>
              </a:rPr>
              <a:t>functions	</a:t>
            </a:r>
            <a:r>
              <a:rPr sz="614" b="1" dirty="0">
                <a:latin typeface="Arial"/>
                <a:cs typeface="Arial"/>
              </a:rPr>
              <a:t>103. </a:t>
            </a:r>
            <a:r>
              <a:rPr sz="614" spc="-24" dirty="0">
                <a:latin typeface="Arial"/>
                <a:cs typeface="Arial"/>
              </a:rPr>
              <a:t>For </a:t>
            </a:r>
            <a:r>
              <a:rPr sz="614" spc="-14" dirty="0">
                <a:latin typeface="Arial"/>
                <a:cs typeface="Arial"/>
              </a:rPr>
              <a:t>which </a:t>
            </a:r>
            <a:r>
              <a:rPr sz="614" spc="-17" dirty="0">
                <a:latin typeface="Arial"/>
                <a:cs typeface="Arial"/>
              </a:rPr>
              <a:t>value(s) </a:t>
            </a:r>
            <a:r>
              <a:rPr sz="614" spc="-27" dirty="0">
                <a:latin typeface="Arial"/>
                <a:cs typeface="Arial"/>
              </a:rPr>
              <a:t>is </a:t>
            </a:r>
            <a:r>
              <a:rPr sz="614" spc="-10" dirty="0">
                <a:latin typeface="Arial"/>
                <a:cs typeface="Arial"/>
              </a:rPr>
              <a:t>the </a:t>
            </a:r>
            <a:r>
              <a:rPr sz="614" spc="-3" dirty="0">
                <a:latin typeface="Arial"/>
                <a:cs typeface="Arial"/>
              </a:rPr>
              <a:t>function </a:t>
            </a:r>
            <a:r>
              <a:rPr sz="614" spc="-24" dirty="0">
                <a:latin typeface="Arial"/>
                <a:cs typeface="Arial"/>
              </a:rPr>
              <a:t>defined</a:t>
            </a:r>
            <a:r>
              <a:rPr sz="614" spc="-3" dirty="0">
                <a:latin typeface="Arial"/>
                <a:cs typeface="Arial"/>
              </a:rPr>
              <a:t> </a:t>
            </a:r>
            <a:r>
              <a:rPr sz="614" spc="-27" dirty="0">
                <a:latin typeface="Arial"/>
                <a:cs typeface="Arial"/>
              </a:rPr>
              <a:t>by</a:t>
            </a:r>
            <a:endParaRPr sz="614">
              <a:latin typeface="Arial"/>
              <a:cs typeface="Arial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6704760" y="2529707"/>
            <a:ext cx="561975" cy="102819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14" spc="75" dirty="0">
                <a:latin typeface="DejaVu Serif"/>
                <a:cs typeface="DejaVu Serif"/>
              </a:rPr>
              <a:t>f</a:t>
            </a:r>
            <a:r>
              <a:rPr sz="614" spc="-136" dirty="0">
                <a:latin typeface="DejaVu Serif"/>
                <a:cs typeface="DejaVu Serif"/>
              </a:rPr>
              <a:t> </a:t>
            </a:r>
            <a:r>
              <a:rPr sz="614" spc="27" dirty="0">
                <a:latin typeface="Times New Roman"/>
                <a:cs typeface="Times New Roman"/>
              </a:rPr>
              <a:t>(</a:t>
            </a:r>
            <a:r>
              <a:rPr sz="614" spc="27" dirty="0">
                <a:latin typeface="DejaVu Serif"/>
                <a:cs typeface="DejaVu Serif"/>
              </a:rPr>
              <a:t>x</a:t>
            </a:r>
            <a:r>
              <a:rPr sz="614" spc="27" dirty="0">
                <a:latin typeface="Times New Roman"/>
                <a:cs typeface="Times New Roman"/>
              </a:rPr>
              <a:t>)</a:t>
            </a:r>
            <a:r>
              <a:rPr sz="614" spc="10" dirty="0">
                <a:latin typeface="Times New Roman"/>
                <a:cs typeface="Times New Roman"/>
              </a:rPr>
              <a:t> </a:t>
            </a:r>
            <a:r>
              <a:rPr sz="614" spc="139" dirty="0">
                <a:latin typeface="Times New Roman"/>
                <a:cs typeface="Times New Roman"/>
              </a:rPr>
              <a:t>=</a:t>
            </a:r>
            <a:r>
              <a:rPr sz="614" spc="10" dirty="0">
                <a:latin typeface="Times New Roman"/>
                <a:cs typeface="Times New Roman"/>
              </a:rPr>
              <a:t> </a:t>
            </a:r>
            <a:r>
              <a:rPr sz="920" spc="153" baseline="95679" dirty="0">
                <a:latin typeface="Arial"/>
                <a:cs typeface="Arial"/>
              </a:rPr>
              <a:t>.</a:t>
            </a:r>
            <a:r>
              <a:rPr sz="920" spc="153" baseline="37037" dirty="0">
                <a:latin typeface="DejaVu Serif"/>
                <a:cs typeface="DejaVu Serif"/>
              </a:rPr>
              <a:t>ax</a:t>
            </a:r>
            <a:r>
              <a:rPr sz="920" spc="-97" baseline="37037" dirty="0">
                <a:latin typeface="DejaVu Serif"/>
                <a:cs typeface="DejaVu Serif"/>
              </a:rPr>
              <a:t> </a:t>
            </a:r>
            <a:r>
              <a:rPr sz="920" spc="209" baseline="37037" dirty="0">
                <a:latin typeface="Times New Roman"/>
                <a:cs typeface="Times New Roman"/>
              </a:rPr>
              <a:t>+</a:t>
            </a:r>
            <a:r>
              <a:rPr sz="920" spc="-35" baseline="37037" dirty="0">
                <a:latin typeface="Times New Roman"/>
                <a:cs typeface="Times New Roman"/>
              </a:rPr>
              <a:t> </a:t>
            </a:r>
            <a:r>
              <a:rPr sz="920" spc="-189" baseline="37037" dirty="0">
                <a:latin typeface="DejaVu Serif"/>
                <a:cs typeface="DejaVu Serif"/>
              </a:rPr>
              <a:t>b</a:t>
            </a:r>
            <a:endParaRPr sz="920" baseline="37037">
              <a:latin typeface="DejaVu Serif"/>
              <a:cs typeface="DejaVu Serif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7333635" y="2476133"/>
            <a:ext cx="324716" cy="102819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14" spc="-7" dirty="0">
                <a:latin typeface="Arial"/>
                <a:cs typeface="Arial"/>
              </a:rPr>
              <a:t>for </a:t>
            </a:r>
            <a:r>
              <a:rPr sz="614" spc="7" dirty="0">
                <a:latin typeface="DejaVu Serif"/>
                <a:cs typeface="DejaVu Serif"/>
              </a:rPr>
              <a:t>x </a:t>
            </a:r>
            <a:r>
              <a:rPr sz="614" spc="-27" dirty="0">
                <a:latin typeface="DejaVu Serif"/>
                <a:cs typeface="DejaVu Serif"/>
              </a:rPr>
              <a:t>&lt;</a:t>
            </a:r>
            <a:r>
              <a:rPr sz="614" spc="-58" dirty="0">
                <a:latin typeface="DejaVu Serif"/>
                <a:cs typeface="DejaVu Serif"/>
              </a:rPr>
              <a:t> </a:t>
            </a:r>
            <a:r>
              <a:rPr sz="614" spc="7" dirty="0">
                <a:latin typeface="Times New Roman"/>
                <a:cs typeface="Times New Roman"/>
              </a:rPr>
              <a:t>0</a:t>
            </a:r>
            <a:endParaRPr sz="614">
              <a:latin typeface="Times New Roman"/>
              <a:cs typeface="Times New Roman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7029909" y="2582898"/>
            <a:ext cx="628649" cy="110899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196556">
              <a:lnSpc>
                <a:spcPts val="273"/>
              </a:lnSpc>
              <a:spcBef>
                <a:spcPts val="65"/>
              </a:spcBef>
            </a:pPr>
            <a:r>
              <a:rPr sz="409" spc="44" dirty="0">
                <a:latin typeface="Times New Roman"/>
                <a:cs typeface="Times New Roman"/>
              </a:rPr>
              <a:t>2</a:t>
            </a:r>
            <a:endParaRPr sz="409">
              <a:latin typeface="Times New Roman"/>
              <a:cs typeface="Times New Roman"/>
            </a:endParaRPr>
          </a:p>
          <a:p>
            <a:pPr marL="8659">
              <a:lnSpc>
                <a:spcPts val="518"/>
              </a:lnSpc>
              <a:tabLst>
                <a:tab pos="312151" algn="l"/>
              </a:tabLst>
            </a:pPr>
            <a:r>
              <a:rPr sz="614" spc="7" dirty="0">
                <a:latin typeface="DejaVu Serif"/>
                <a:cs typeface="DejaVu Serif"/>
              </a:rPr>
              <a:t>x</a:t>
            </a:r>
            <a:r>
              <a:rPr sz="614" spc="-58" dirty="0">
                <a:latin typeface="DejaVu Serif"/>
                <a:cs typeface="DejaVu Serif"/>
              </a:rPr>
              <a:t> </a:t>
            </a:r>
            <a:r>
              <a:rPr sz="614" spc="-27" dirty="0">
                <a:latin typeface="DejaVu Sans"/>
                <a:cs typeface="DejaVu Sans"/>
              </a:rPr>
              <a:t>−</a:t>
            </a:r>
            <a:r>
              <a:rPr sz="614" spc="-58" dirty="0">
                <a:latin typeface="DejaVu Sans"/>
                <a:cs typeface="DejaVu Sans"/>
              </a:rPr>
              <a:t> </a:t>
            </a:r>
            <a:r>
              <a:rPr sz="614" spc="7" dirty="0">
                <a:latin typeface="DejaVu Serif"/>
                <a:cs typeface="DejaVu Serif"/>
              </a:rPr>
              <a:t>x	</a:t>
            </a:r>
            <a:r>
              <a:rPr sz="614" spc="-7" dirty="0">
                <a:latin typeface="Arial"/>
                <a:cs typeface="Arial"/>
              </a:rPr>
              <a:t>for </a:t>
            </a:r>
            <a:r>
              <a:rPr sz="614" spc="7" dirty="0">
                <a:latin typeface="DejaVu Serif"/>
                <a:cs typeface="DejaVu Serif"/>
              </a:rPr>
              <a:t>x </a:t>
            </a:r>
            <a:r>
              <a:rPr sz="614" spc="-27" dirty="0">
                <a:latin typeface="DejaVu Sans"/>
                <a:cs typeface="DejaVu Sans"/>
              </a:rPr>
              <a:t>≥</a:t>
            </a:r>
            <a:r>
              <a:rPr sz="614" spc="-55" dirty="0">
                <a:latin typeface="DejaVu Sans"/>
                <a:cs typeface="DejaVu Sans"/>
              </a:rPr>
              <a:t> </a:t>
            </a:r>
            <a:r>
              <a:rPr sz="614" spc="7" dirty="0">
                <a:latin typeface="Times New Roman"/>
                <a:cs typeface="Times New Roman"/>
              </a:rPr>
              <a:t>0</a:t>
            </a:r>
            <a:endParaRPr sz="614">
              <a:latin typeface="Times New Roman"/>
              <a:cs typeface="Times New Roman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6142119" y="2722509"/>
            <a:ext cx="1988560" cy="330318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109102">
              <a:spcBef>
                <a:spcPts val="65"/>
              </a:spcBef>
            </a:pPr>
            <a:r>
              <a:rPr sz="614" spc="-17" dirty="0">
                <a:latin typeface="Arial"/>
                <a:cs typeface="Arial"/>
              </a:rPr>
              <a:t>differentiable </a:t>
            </a:r>
            <a:r>
              <a:rPr sz="614" dirty="0">
                <a:latin typeface="Arial"/>
                <a:cs typeface="Arial"/>
              </a:rPr>
              <a:t>at </a:t>
            </a:r>
            <a:r>
              <a:rPr sz="614" spc="7" dirty="0">
                <a:latin typeface="DejaVu Serif"/>
                <a:cs typeface="DejaVu Serif"/>
              </a:rPr>
              <a:t>x </a:t>
            </a:r>
            <a:r>
              <a:rPr sz="614" spc="130" dirty="0">
                <a:latin typeface="Times New Roman"/>
                <a:cs typeface="Times New Roman"/>
              </a:rPr>
              <a:t>= </a:t>
            </a:r>
            <a:r>
              <a:rPr sz="614" spc="-27" dirty="0">
                <a:latin typeface="Times New Roman"/>
                <a:cs typeface="Times New Roman"/>
              </a:rPr>
              <a:t>0</a:t>
            </a:r>
            <a:r>
              <a:rPr sz="614" spc="-27" dirty="0">
                <a:latin typeface="Arial"/>
                <a:cs typeface="Arial"/>
              </a:rPr>
              <a:t>? </a:t>
            </a:r>
            <a:r>
              <a:rPr sz="614" spc="-31" dirty="0">
                <a:latin typeface="Arial"/>
                <a:cs typeface="Arial"/>
              </a:rPr>
              <a:t>Sketch </a:t>
            </a:r>
            <a:r>
              <a:rPr sz="614" spc="-14" dirty="0">
                <a:latin typeface="Arial"/>
                <a:cs typeface="Arial"/>
              </a:rPr>
              <a:t>the </a:t>
            </a:r>
            <a:r>
              <a:rPr sz="614" spc="-27" dirty="0">
                <a:latin typeface="Arial"/>
                <a:cs typeface="Arial"/>
              </a:rPr>
              <a:t>graph </a:t>
            </a:r>
            <a:r>
              <a:rPr sz="614" spc="-10" dirty="0">
                <a:latin typeface="Arial"/>
                <a:cs typeface="Arial"/>
              </a:rPr>
              <a:t>of </a:t>
            </a:r>
            <a:r>
              <a:rPr sz="614" spc="-14" dirty="0">
                <a:latin typeface="Arial"/>
                <a:cs typeface="Arial"/>
              </a:rPr>
              <a:t>the</a:t>
            </a:r>
            <a:r>
              <a:rPr sz="614" spc="-44" dirty="0">
                <a:latin typeface="Arial"/>
                <a:cs typeface="Arial"/>
              </a:rPr>
              <a:t> </a:t>
            </a:r>
            <a:r>
              <a:rPr sz="614" spc="-10" dirty="0">
                <a:latin typeface="Arial"/>
                <a:cs typeface="Arial"/>
              </a:rPr>
              <a:t>function</a:t>
            </a:r>
            <a:endParaRPr sz="614">
              <a:latin typeface="Arial"/>
              <a:cs typeface="Arial"/>
            </a:endParaRPr>
          </a:p>
          <a:p>
            <a:pPr marL="109102">
              <a:spcBef>
                <a:spcPts val="10"/>
              </a:spcBef>
            </a:pPr>
            <a:r>
              <a:rPr sz="614" spc="75" dirty="0">
                <a:latin typeface="DejaVu Serif"/>
                <a:cs typeface="DejaVu Serif"/>
              </a:rPr>
              <a:t>f </a:t>
            </a:r>
            <a:r>
              <a:rPr sz="614" spc="-7" dirty="0">
                <a:latin typeface="Arial"/>
                <a:cs typeface="Arial"/>
              </a:rPr>
              <a:t>for </a:t>
            </a:r>
            <a:r>
              <a:rPr sz="614" spc="-10" dirty="0">
                <a:latin typeface="Arial"/>
                <a:cs typeface="Arial"/>
              </a:rPr>
              <a:t>the </a:t>
            </a:r>
            <a:r>
              <a:rPr sz="614" spc="-34" dirty="0">
                <a:latin typeface="Arial"/>
                <a:cs typeface="Arial"/>
              </a:rPr>
              <a:t>values </a:t>
            </a:r>
            <a:r>
              <a:rPr sz="614" spc="-34" dirty="0">
                <a:latin typeface="DejaVu Serif"/>
                <a:cs typeface="DejaVu Serif"/>
              </a:rPr>
              <a:t>a </a:t>
            </a:r>
            <a:r>
              <a:rPr sz="614" spc="-27" dirty="0">
                <a:latin typeface="Arial"/>
                <a:cs typeface="Arial"/>
              </a:rPr>
              <a:t>and </a:t>
            </a:r>
            <a:r>
              <a:rPr sz="614" spc="-126" dirty="0">
                <a:latin typeface="DejaVu Serif"/>
                <a:cs typeface="DejaVu Serif"/>
              </a:rPr>
              <a:t>b </a:t>
            </a:r>
            <a:r>
              <a:rPr sz="614" spc="-31" dirty="0">
                <a:latin typeface="Arial"/>
                <a:cs typeface="Arial"/>
              </a:rPr>
              <a:t>you</a:t>
            </a:r>
            <a:r>
              <a:rPr sz="614" spc="37" dirty="0">
                <a:latin typeface="Arial"/>
                <a:cs typeface="Arial"/>
              </a:rPr>
              <a:t> </a:t>
            </a:r>
            <a:r>
              <a:rPr sz="614" spc="-10" dirty="0">
                <a:latin typeface="Arial"/>
                <a:cs typeface="Arial"/>
              </a:rPr>
              <a:t>found.</a:t>
            </a:r>
            <a:endParaRPr sz="614">
              <a:latin typeface="Arial"/>
              <a:cs typeface="Arial"/>
            </a:endParaRPr>
          </a:p>
          <a:p>
            <a:pPr marL="8659">
              <a:spcBef>
                <a:spcPts val="347"/>
              </a:spcBef>
            </a:pPr>
            <a:r>
              <a:rPr sz="614" b="1" dirty="0">
                <a:latin typeface="Arial"/>
                <a:cs typeface="Arial"/>
              </a:rPr>
              <a:t>104. </a:t>
            </a:r>
            <a:r>
              <a:rPr sz="614" spc="-24" dirty="0">
                <a:latin typeface="Arial"/>
                <a:cs typeface="Arial"/>
              </a:rPr>
              <a:t>For </a:t>
            </a:r>
            <a:r>
              <a:rPr sz="614" spc="-14" dirty="0">
                <a:latin typeface="Arial"/>
                <a:cs typeface="Arial"/>
              </a:rPr>
              <a:t>which </a:t>
            </a:r>
            <a:r>
              <a:rPr sz="614" spc="-17" dirty="0">
                <a:latin typeface="Arial"/>
                <a:cs typeface="Arial"/>
              </a:rPr>
              <a:t>value(s) </a:t>
            </a:r>
            <a:r>
              <a:rPr sz="614" spc="-27" dirty="0">
                <a:latin typeface="Arial"/>
                <a:cs typeface="Arial"/>
              </a:rPr>
              <a:t>is </a:t>
            </a:r>
            <a:r>
              <a:rPr sz="614" spc="-10" dirty="0">
                <a:latin typeface="Arial"/>
                <a:cs typeface="Arial"/>
              </a:rPr>
              <a:t>the </a:t>
            </a:r>
            <a:r>
              <a:rPr sz="614" spc="-3" dirty="0">
                <a:latin typeface="Arial"/>
                <a:cs typeface="Arial"/>
              </a:rPr>
              <a:t>function </a:t>
            </a:r>
            <a:r>
              <a:rPr sz="614" spc="-24" dirty="0">
                <a:latin typeface="Arial"/>
                <a:cs typeface="Arial"/>
              </a:rPr>
              <a:t>defined</a:t>
            </a:r>
            <a:r>
              <a:rPr sz="614" spc="-10" dirty="0">
                <a:latin typeface="Arial"/>
                <a:cs typeface="Arial"/>
              </a:rPr>
              <a:t> </a:t>
            </a:r>
            <a:r>
              <a:rPr sz="614" spc="-27" dirty="0">
                <a:latin typeface="Arial"/>
                <a:cs typeface="Arial"/>
              </a:rPr>
              <a:t>by</a:t>
            </a:r>
            <a:endParaRPr sz="614">
              <a:latin typeface="Arial"/>
              <a:cs typeface="Arial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6689139" y="3151905"/>
            <a:ext cx="256309" cy="102819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14" spc="75" dirty="0">
                <a:latin typeface="DejaVu Serif"/>
                <a:cs typeface="DejaVu Serif"/>
              </a:rPr>
              <a:t>f</a:t>
            </a:r>
            <a:r>
              <a:rPr sz="614" spc="-143" dirty="0">
                <a:latin typeface="DejaVu Serif"/>
                <a:cs typeface="DejaVu Serif"/>
              </a:rPr>
              <a:t> </a:t>
            </a:r>
            <a:r>
              <a:rPr sz="614" spc="27" dirty="0">
                <a:latin typeface="Times New Roman"/>
                <a:cs typeface="Times New Roman"/>
              </a:rPr>
              <a:t>(</a:t>
            </a:r>
            <a:r>
              <a:rPr sz="614" spc="27" dirty="0">
                <a:latin typeface="DejaVu Serif"/>
                <a:cs typeface="DejaVu Serif"/>
              </a:rPr>
              <a:t>x</a:t>
            </a:r>
            <a:r>
              <a:rPr sz="614" spc="27" dirty="0">
                <a:latin typeface="Times New Roman"/>
                <a:cs typeface="Times New Roman"/>
              </a:rPr>
              <a:t>)</a:t>
            </a:r>
            <a:r>
              <a:rPr sz="614" spc="-10" dirty="0">
                <a:latin typeface="Times New Roman"/>
                <a:cs typeface="Times New Roman"/>
              </a:rPr>
              <a:t> </a:t>
            </a:r>
            <a:r>
              <a:rPr sz="614" spc="139" dirty="0">
                <a:latin typeface="Times New Roman"/>
                <a:cs typeface="Times New Roman"/>
              </a:rPr>
              <a:t>=</a:t>
            </a:r>
            <a:endParaRPr sz="614">
              <a:latin typeface="Times New Roman"/>
              <a:cs typeface="Times New Roman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6950003" y="3098331"/>
            <a:ext cx="724333" cy="102819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920" spc="133" baseline="55555" dirty="0">
                <a:latin typeface="Arial"/>
                <a:cs typeface="Arial"/>
              </a:rPr>
              <a:t>.</a:t>
            </a:r>
            <a:r>
              <a:rPr sz="614" spc="89" dirty="0">
                <a:latin typeface="DejaVu Serif"/>
                <a:cs typeface="DejaVu Serif"/>
              </a:rPr>
              <a:t>ax</a:t>
            </a:r>
            <a:r>
              <a:rPr sz="614" spc="133" baseline="37037" dirty="0">
                <a:latin typeface="Times New Roman"/>
                <a:cs typeface="Times New Roman"/>
              </a:rPr>
              <a:t>2 </a:t>
            </a:r>
            <a:r>
              <a:rPr sz="614" spc="139" dirty="0">
                <a:latin typeface="Times New Roman"/>
                <a:cs typeface="Times New Roman"/>
              </a:rPr>
              <a:t>+ </a:t>
            </a:r>
            <a:r>
              <a:rPr sz="614" spc="-126" dirty="0">
                <a:latin typeface="DejaVu Serif"/>
                <a:cs typeface="DejaVu Serif"/>
              </a:rPr>
              <a:t>b </a:t>
            </a:r>
            <a:r>
              <a:rPr sz="614" spc="-7" dirty="0">
                <a:latin typeface="Arial"/>
                <a:cs typeface="Arial"/>
              </a:rPr>
              <a:t>for </a:t>
            </a:r>
            <a:r>
              <a:rPr sz="614" spc="7" dirty="0">
                <a:latin typeface="DejaVu Serif"/>
                <a:cs typeface="DejaVu Serif"/>
              </a:rPr>
              <a:t>x</a:t>
            </a:r>
            <a:r>
              <a:rPr sz="614" spc="-119" dirty="0">
                <a:latin typeface="DejaVu Serif"/>
                <a:cs typeface="DejaVu Serif"/>
              </a:rPr>
              <a:t> </a:t>
            </a:r>
            <a:r>
              <a:rPr sz="614" spc="-27" dirty="0">
                <a:latin typeface="DejaVu Serif"/>
                <a:cs typeface="DejaVu Serif"/>
              </a:rPr>
              <a:t>&lt; </a:t>
            </a:r>
            <a:r>
              <a:rPr sz="614" spc="7" dirty="0">
                <a:latin typeface="Times New Roman"/>
                <a:cs typeface="Times New Roman"/>
              </a:rPr>
              <a:t>1</a:t>
            </a:r>
            <a:endParaRPr sz="614">
              <a:latin typeface="Times New Roman"/>
              <a:cs typeface="Times New Roman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7014288" y="3205105"/>
            <a:ext cx="659823" cy="110899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196556">
              <a:lnSpc>
                <a:spcPts val="273"/>
              </a:lnSpc>
              <a:spcBef>
                <a:spcPts val="65"/>
              </a:spcBef>
            </a:pPr>
            <a:r>
              <a:rPr sz="409" spc="44" dirty="0">
                <a:latin typeface="Times New Roman"/>
                <a:cs typeface="Times New Roman"/>
              </a:rPr>
              <a:t>2</a:t>
            </a:r>
            <a:endParaRPr sz="409">
              <a:latin typeface="Times New Roman"/>
              <a:cs typeface="Times New Roman"/>
            </a:endParaRPr>
          </a:p>
          <a:p>
            <a:pPr marL="8659">
              <a:lnSpc>
                <a:spcPts val="518"/>
              </a:lnSpc>
              <a:tabLst>
                <a:tab pos="343324" algn="l"/>
              </a:tabLst>
            </a:pPr>
            <a:r>
              <a:rPr sz="614" spc="7" dirty="0">
                <a:latin typeface="DejaVu Serif"/>
                <a:cs typeface="DejaVu Serif"/>
              </a:rPr>
              <a:t>x</a:t>
            </a:r>
            <a:r>
              <a:rPr sz="614" spc="-58" dirty="0">
                <a:latin typeface="DejaVu Serif"/>
                <a:cs typeface="DejaVu Serif"/>
              </a:rPr>
              <a:t> </a:t>
            </a:r>
            <a:r>
              <a:rPr sz="614" spc="-27" dirty="0">
                <a:latin typeface="DejaVu Sans"/>
                <a:cs typeface="DejaVu Sans"/>
              </a:rPr>
              <a:t>−</a:t>
            </a:r>
            <a:r>
              <a:rPr sz="614" spc="-58" dirty="0">
                <a:latin typeface="DejaVu Sans"/>
                <a:cs typeface="DejaVu Sans"/>
              </a:rPr>
              <a:t> </a:t>
            </a:r>
            <a:r>
              <a:rPr sz="614" spc="7" dirty="0">
                <a:latin typeface="DejaVu Serif"/>
                <a:cs typeface="DejaVu Serif"/>
              </a:rPr>
              <a:t>x	</a:t>
            </a:r>
            <a:r>
              <a:rPr sz="614" spc="-7" dirty="0">
                <a:latin typeface="Arial"/>
                <a:cs typeface="Arial"/>
              </a:rPr>
              <a:t>for </a:t>
            </a:r>
            <a:r>
              <a:rPr sz="614" spc="7" dirty="0">
                <a:latin typeface="DejaVu Serif"/>
                <a:cs typeface="DejaVu Serif"/>
              </a:rPr>
              <a:t>x </a:t>
            </a:r>
            <a:r>
              <a:rPr sz="614" spc="-27" dirty="0">
                <a:latin typeface="DejaVu Sans"/>
                <a:cs typeface="DejaVu Sans"/>
              </a:rPr>
              <a:t>≥</a:t>
            </a:r>
            <a:r>
              <a:rPr sz="614" spc="-55" dirty="0">
                <a:latin typeface="DejaVu Sans"/>
                <a:cs typeface="DejaVu Sans"/>
              </a:rPr>
              <a:t> </a:t>
            </a:r>
            <a:r>
              <a:rPr sz="614" spc="7" dirty="0">
                <a:latin typeface="Times New Roman"/>
                <a:cs typeface="Times New Roman"/>
              </a:rPr>
              <a:t>1</a:t>
            </a:r>
            <a:endParaRPr sz="614">
              <a:latin typeface="Times New Roman"/>
              <a:cs typeface="Times New Roman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6142119" y="3344717"/>
            <a:ext cx="1988560" cy="330318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109102">
              <a:spcBef>
                <a:spcPts val="65"/>
              </a:spcBef>
            </a:pPr>
            <a:r>
              <a:rPr sz="614" spc="-17" dirty="0">
                <a:latin typeface="Arial"/>
                <a:cs typeface="Arial"/>
              </a:rPr>
              <a:t>differentiable </a:t>
            </a:r>
            <a:r>
              <a:rPr sz="614" dirty="0">
                <a:latin typeface="Arial"/>
                <a:cs typeface="Arial"/>
              </a:rPr>
              <a:t>at </a:t>
            </a:r>
            <a:r>
              <a:rPr sz="614" spc="7" dirty="0">
                <a:latin typeface="DejaVu Serif"/>
                <a:cs typeface="DejaVu Serif"/>
              </a:rPr>
              <a:t>x </a:t>
            </a:r>
            <a:r>
              <a:rPr sz="614" spc="130" dirty="0">
                <a:latin typeface="Times New Roman"/>
                <a:cs typeface="Times New Roman"/>
              </a:rPr>
              <a:t>= </a:t>
            </a:r>
            <a:r>
              <a:rPr sz="614" spc="-27" dirty="0">
                <a:latin typeface="Times New Roman"/>
                <a:cs typeface="Times New Roman"/>
              </a:rPr>
              <a:t>0</a:t>
            </a:r>
            <a:r>
              <a:rPr sz="614" spc="-27" dirty="0">
                <a:latin typeface="Arial"/>
                <a:cs typeface="Arial"/>
              </a:rPr>
              <a:t>? </a:t>
            </a:r>
            <a:r>
              <a:rPr sz="614" spc="-31" dirty="0">
                <a:latin typeface="Arial"/>
                <a:cs typeface="Arial"/>
              </a:rPr>
              <a:t>Sketch </a:t>
            </a:r>
            <a:r>
              <a:rPr sz="614" spc="-14" dirty="0">
                <a:latin typeface="Arial"/>
                <a:cs typeface="Arial"/>
              </a:rPr>
              <a:t>the </a:t>
            </a:r>
            <a:r>
              <a:rPr sz="614" spc="-27" dirty="0">
                <a:latin typeface="Arial"/>
                <a:cs typeface="Arial"/>
              </a:rPr>
              <a:t>graph </a:t>
            </a:r>
            <a:r>
              <a:rPr sz="614" spc="-10" dirty="0">
                <a:latin typeface="Arial"/>
                <a:cs typeface="Arial"/>
              </a:rPr>
              <a:t>of </a:t>
            </a:r>
            <a:r>
              <a:rPr sz="614" spc="-14" dirty="0">
                <a:latin typeface="Arial"/>
                <a:cs typeface="Arial"/>
              </a:rPr>
              <a:t>the</a:t>
            </a:r>
            <a:r>
              <a:rPr sz="614" spc="-44" dirty="0">
                <a:latin typeface="Arial"/>
                <a:cs typeface="Arial"/>
              </a:rPr>
              <a:t> </a:t>
            </a:r>
            <a:r>
              <a:rPr sz="614" spc="-10" dirty="0">
                <a:latin typeface="Arial"/>
                <a:cs typeface="Arial"/>
              </a:rPr>
              <a:t>function</a:t>
            </a:r>
            <a:endParaRPr sz="614">
              <a:latin typeface="Arial"/>
              <a:cs typeface="Arial"/>
            </a:endParaRPr>
          </a:p>
          <a:p>
            <a:pPr marL="109102">
              <a:spcBef>
                <a:spcPts val="10"/>
              </a:spcBef>
            </a:pPr>
            <a:r>
              <a:rPr sz="614" spc="75" dirty="0">
                <a:latin typeface="DejaVu Serif"/>
                <a:cs typeface="DejaVu Serif"/>
              </a:rPr>
              <a:t>f </a:t>
            </a:r>
            <a:r>
              <a:rPr sz="614" spc="-7" dirty="0">
                <a:latin typeface="Arial"/>
                <a:cs typeface="Arial"/>
              </a:rPr>
              <a:t>for </a:t>
            </a:r>
            <a:r>
              <a:rPr sz="614" spc="-10" dirty="0">
                <a:latin typeface="Arial"/>
                <a:cs typeface="Arial"/>
              </a:rPr>
              <a:t>the </a:t>
            </a:r>
            <a:r>
              <a:rPr sz="614" spc="-34" dirty="0">
                <a:latin typeface="Arial"/>
                <a:cs typeface="Arial"/>
              </a:rPr>
              <a:t>values </a:t>
            </a:r>
            <a:r>
              <a:rPr sz="614" spc="-34" dirty="0">
                <a:latin typeface="DejaVu Serif"/>
                <a:cs typeface="DejaVu Serif"/>
              </a:rPr>
              <a:t>a </a:t>
            </a:r>
            <a:r>
              <a:rPr sz="614" spc="-27" dirty="0">
                <a:latin typeface="Arial"/>
                <a:cs typeface="Arial"/>
              </a:rPr>
              <a:t>and </a:t>
            </a:r>
            <a:r>
              <a:rPr sz="614" spc="-126" dirty="0">
                <a:latin typeface="DejaVu Serif"/>
                <a:cs typeface="DejaVu Serif"/>
              </a:rPr>
              <a:t>b </a:t>
            </a:r>
            <a:r>
              <a:rPr sz="614" spc="-31" dirty="0">
                <a:latin typeface="Arial"/>
                <a:cs typeface="Arial"/>
              </a:rPr>
              <a:t>you</a:t>
            </a:r>
            <a:r>
              <a:rPr sz="614" spc="37" dirty="0">
                <a:latin typeface="Arial"/>
                <a:cs typeface="Arial"/>
              </a:rPr>
              <a:t> </a:t>
            </a:r>
            <a:r>
              <a:rPr sz="614" spc="-10" dirty="0">
                <a:latin typeface="Arial"/>
                <a:cs typeface="Arial"/>
              </a:rPr>
              <a:t>found.</a:t>
            </a:r>
            <a:endParaRPr sz="614">
              <a:latin typeface="Arial"/>
              <a:cs typeface="Arial"/>
            </a:endParaRPr>
          </a:p>
          <a:p>
            <a:pPr marL="8659">
              <a:spcBef>
                <a:spcPts val="347"/>
              </a:spcBef>
            </a:pPr>
            <a:r>
              <a:rPr sz="614" b="1" dirty="0">
                <a:latin typeface="Arial"/>
                <a:cs typeface="Arial"/>
              </a:rPr>
              <a:t>105. </a:t>
            </a:r>
            <a:r>
              <a:rPr sz="614" spc="-24" dirty="0">
                <a:latin typeface="Arial"/>
                <a:cs typeface="Arial"/>
              </a:rPr>
              <a:t>For </a:t>
            </a:r>
            <a:r>
              <a:rPr sz="614" spc="-14" dirty="0">
                <a:latin typeface="Arial"/>
                <a:cs typeface="Arial"/>
              </a:rPr>
              <a:t>which </a:t>
            </a:r>
            <a:r>
              <a:rPr sz="614" spc="-17" dirty="0">
                <a:latin typeface="Arial"/>
                <a:cs typeface="Arial"/>
              </a:rPr>
              <a:t>value(s) </a:t>
            </a:r>
            <a:r>
              <a:rPr sz="614" spc="-27" dirty="0">
                <a:latin typeface="Arial"/>
                <a:cs typeface="Arial"/>
              </a:rPr>
              <a:t>is </a:t>
            </a:r>
            <a:r>
              <a:rPr sz="614" spc="-10" dirty="0">
                <a:latin typeface="Arial"/>
                <a:cs typeface="Arial"/>
              </a:rPr>
              <a:t>the </a:t>
            </a:r>
            <a:r>
              <a:rPr sz="614" spc="-3" dirty="0">
                <a:latin typeface="Arial"/>
                <a:cs typeface="Arial"/>
              </a:rPr>
              <a:t>function </a:t>
            </a:r>
            <a:r>
              <a:rPr sz="614" spc="-24" dirty="0">
                <a:latin typeface="Arial"/>
                <a:cs typeface="Arial"/>
              </a:rPr>
              <a:t>defined</a:t>
            </a:r>
            <a:r>
              <a:rPr sz="614" spc="-10" dirty="0">
                <a:latin typeface="Arial"/>
                <a:cs typeface="Arial"/>
              </a:rPr>
              <a:t> </a:t>
            </a:r>
            <a:r>
              <a:rPr sz="614" spc="-27" dirty="0">
                <a:latin typeface="Arial"/>
                <a:cs typeface="Arial"/>
              </a:rPr>
              <a:t>by</a:t>
            </a:r>
            <a:endParaRPr sz="614">
              <a:latin typeface="Arial"/>
              <a:cs typeface="Arial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6728243" y="3774113"/>
            <a:ext cx="256309" cy="102819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14" spc="75" dirty="0">
                <a:latin typeface="DejaVu Serif"/>
                <a:cs typeface="DejaVu Serif"/>
              </a:rPr>
              <a:t>f</a:t>
            </a:r>
            <a:r>
              <a:rPr sz="614" spc="-143" dirty="0">
                <a:latin typeface="DejaVu Serif"/>
                <a:cs typeface="DejaVu Serif"/>
              </a:rPr>
              <a:t> </a:t>
            </a:r>
            <a:r>
              <a:rPr sz="614" spc="27" dirty="0">
                <a:latin typeface="Times New Roman"/>
                <a:cs typeface="Times New Roman"/>
              </a:rPr>
              <a:t>(</a:t>
            </a:r>
            <a:r>
              <a:rPr sz="614" spc="27" dirty="0">
                <a:latin typeface="DejaVu Serif"/>
                <a:cs typeface="DejaVu Serif"/>
              </a:rPr>
              <a:t>x</a:t>
            </a:r>
            <a:r>
              <a:rPr sz="614" spc="27" dirty="0">
                <a:latin typeface="Times New Roman"/>
                <a:cs typeface="Times New Roman"/>
              </a:rPr>
              <a:t>)</a:t>
            </a:r>
            <a:r>
              <a:rPr sz="614" spc="-10" dirty="0">
                <a:latin typeface="Times New Roman"/>
                <a:cs typeface="Times New Roman"/>
              </a:rPr>
              <a:t> </a:t>
            </a:r>
            <a:r>
              <a:rPr sz="614" spc="139" dirty="0">
                <a:latin typeface="Times New Roman"/>
                <a:cs typeface="Times New Roman"/>
              </a:rPr>
              <a:t>=</a:t>
            </a:r>
            <a:endParaRPr sz="614">
              <a:latin typeface="Times New Roman"/>
              <a:cs typeface="Times New Roman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6989116" y="3641517"/>
            <a:ext cx="81828" cy="102819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14" spc="334" dirty="0">
                <a:latin typeface="Arial"/>
                <a:cs typeface="Arial"/>
              </a:rPr>
              <a:t>.</a:t>
            </a:r>
            <a:endParaRPr sz="614">
              <a:latin typeface="Arial"/>
              <a:cs typeface="Arial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7140901" y="3713437"/>
            <a:ext cx="49357" cy="71272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409" spc="44" dirty="0">
                <a:latin typeface="Times New Roman"/>
                <a:cs typeface="Times New Roman"/>
              </a:rPr>
              <a:t>2</a:t>
            </a:r>
            <a:endParaRPr sz="409">
              <a:latin typeface="Times New Roman"/>
              <a:cs typeface="Times New Roman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7053392" y="3720539"/>
            <a:ext cx="581458" cy="102819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  <a:tabLst>
                <a:tab pos="264961" algn="l"/>
              </a:tabLst>
            </a:pPr>
            <a:r>
              <a:rPr sz="614" spc="-14" dirty="0">
                <a:latin typeface="DejaVu Serif"/>
                <a:cs typeface="DejaVu Serif"/>
              </a:rPr>
              <a:t>ax	</a:t>
            </a:r>
            <a:r>
              <a:rPr sz="614" spc="-7" dirty="0">
                <a:latin typeface="Arial"/>
                <a:cs typeface="Arial"/>
              </a:rPr>
              <a:t>for </a:t>
            </a:r>
            <a:r>
              <a:rPr sz="614" spc="7" dirty="0">
                <a:latin typeface="DejaVu Serif"/>
                <a:cs typeface="DejaVu Serif"/>
              </a:rPr>
              <a:t>x </a:t>
            </a:r>
            <a:r>
              <a:rPr sz="614" spc="-27" dirty="0">
                <a:latin typeface="DejaVu Serif"/>
                <a:cs typeface="DejaVu Serif"/>
              </a:rPr>
              <a:t>&lt;</a:t>
            </a:r>
            <a:r>
              <a:rPr sz="614" spc="-58" dirty="0">
                <a:latin typeface="DejaVu Serif"/>
                <a:cs typeface="DejaVu Serif"/>
              </a:rPr>
              <a:t> </a:t>
            </a:r>
            <a:r>
              <a:rPr sz="614" spc="7" dirty="0">
                <a:latin typeface="Times New Roman"/>
                <a:cs typeface="Times New Roman"/>
              </a:rPr>
              <a:t>2</a:t>
            </a:r>
            <a:endParaRPr sz="614">
              <a:latin typeface="Times New Roman"/>
              <a:cs typeface="Times New Roman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7053392" y="3834415"/>
            <a:ext cx="581458" cy="102819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14" spc="7" dirty="0">
                <a:latin typeface="DejaVu Serif"/>
                <a:cs typeface="DejaVu Serif"/>
              </a:rPr>
              <a:t>x </a:t>
            </a:r>
            <a:r>
              <a:rPr sz="614" spc="139" dirty="0">
                <a:latin typeface="Times New Roman"/>
                <a:cs typeface="Times New Roman"/>
              </a:rPr>
              <a:t>+ </a:t>
            </a:r>
            <a:r>
              <a:rPr sz="614" spc="-126" dirty="0">
                <a:latin typeface="DejaVu Serif"/>
                <a:cs typeface="DejaVu Serif"/>
              </a:rPr>
              <a:t>b</a:t>
            </a:r>
            <a:r>
              <a:rPr sz="614" spc="-89" dirty="0">
                <a:latin typeface="DejaVu Serif"/>
                <a:cs typeface="DejaVu Serif"/>
              </a:rPr>
              <a:t> </a:t>
            </a:r>
            <a:r>
              <a:rPr sz="614" spc="-7" dirty="0">
                <a:latin typeface="Arial"/>
                <a:cs typeface="Arial"/>
              </a:rPr>
              <a:t>for </a:t>
            </a:r>
            <a:r>
              <a:rPr sz="614" spc="7" dirty="0">
                <a:latin typeface="DejaVu Serif"/>
                <a:cs typeface="DejaVu Serif"/>
              </a:rPr>
              <a:t>x </a:t>
            </a:r>
            <a:r>
              <a:rPr sz="614" spc="-27" dirty="0">
                <a:latin typeface="DejaVu Sans"/>
                <a:cs typeface="DejaVu Sans"/>
              </a:rPr>
              <a:t>≥ </a:t>
            </a:r>
            <a:r>
              <a:rPr sz="614" spc="7" dirty="0">
                <a:latin typeface="Times New Roman"/>
                <a:cs typeface="Times New Roman"/>
              </a:rPr>
              <a:t>2</a:t>
            </a:r>
            <a:endParaRPr sz="614">
              <a:latin typeface="Times New Roman"/>
              <a:cs typeface="Times New Roman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6142119" y="3966925"/>
            <a:ext cx="1989426" cy="894575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109102">
              <a:spcBef>
                <a:spcPts val="65"/>
              </a:spcBef>
            </a:pPr>
            <a:r>
              <a:rPr sz="614" spc="-17" dirty="0">
                <a:latin typeface="Arial"/>
                <a:cs typeface="Arial"/>
              </a:rPr>
              <a:t>differentiable </a:t>
            </a:r>
            <a:r>
              <a:rPr sz="614" dirty="0">
                <a:latin typeface="Arial"/>
                <a:cs typeface="Arial"/>
              </a:rPr>
              <a:t>at </a:t>
            </a:r>
            <a:r>
              <a:rPr sz="614" spc="7" dirty="0">
                <a:latin typeface="DejaVu Serif"/>
                <a:cs typeface="DejaVu Serif"/>
              </a:rPr>
              <a:t>x </a:t>
            </a:r>
            <a:r>
              <a:rPr sz="614" spc="130" dirty="0">
                <a:latin typeface="Times New Roman"/>
                <a:cs typeface="Times New Roman"/>
              </a:rPr>
              <a:t>= </a:t>
            </a:r>
            <a:r>
              <a:rPr sz="614" spc="-27" dirty="0">
                <a:latin typeface="Times New Roman"/>
                <a:cs typeface="Times New Roman"/>
              </a:rPr>
              <a:t>0</a:t>
            </a:r>
            <a:r>
              <a:rPr sz="614" spc="-27" dirty="0">
                <a:latin typeface="Arial"/>
                <a:cs typeface="Arial"/>
              </a:rPr>
              <a:t>? </a:t>
            </a:r>
            <a:r>
              <a:rPr sz="614" spc="-31" dirty="0">
                <a:latin typeface="Arial"/>
                <a:cs typeface="Arial"/>
              </a:rPr>
              <a:t>Sketch </a:t>
            </a:r>
            <a:r>
              <a:rPr sz="614" spc="-14" dirty="0">
                <a:latin typeface="Arial"/>
                <a:cs typeface="Arial"/>
              </a:rPr>
              <a:t>the </a:t>
            </a:r>
            <a:r>
              <a:rPr sz="614" spc="-27" dirty="0">
                <a:latin typeface="Arial"/>
                <a:cs typeface="Arial"/>
              </a:rPr>
              <a:t>graph </a:t>
            </a:r>
            <a:r>
              <a:rPr sz="614" spc="-10" dirty="0">
                <a:latin typeface="Arial"/>
                <a:cs typeface="Arial"/>
              </a:rPr>
              <a:t>of </a:t>
            </a:r>
            <a:r>
              <a:rPr sz="614" spc="-14" dirty="0">
                <a:latin typeface="Arial"/>
                <a:cs typeface="Arial"/>
              </a:rPr>
              <a:t>the</a:t>
            </a:r>
            <a:r>
              <a:rPr sz="614" spc="-44" dirty="0">
                <a:latin typeface="Arial"/>
                <a:cs typeface="Arial"/>
              </a:rPr>
              <a:t> </a:t>
            </a:r>
            <a:r>
              <a:rPr sz="614" spc="-10" dirty="0">
                <a:latin typeface="Arial"/>
                <a:cs typeface="Arial"/>
              </a:rPr>
              <a:t>function</a:t>
            </a:r>
            <a:endParaRPr sz="614">
              <a:latin typeface="Arial"/>
              <a:cs typeface="Arial"/>
            </a:endParaRPr>
          </a:p>
          <a:p>
            <a:pPr marL="109102">
              <a:spcBef>
                <a:spcPts val="10"/>
              </a:spcBef>
            </a:pPr>
            <a:r>
              <a:rPr sz="614" spc="75" dirty="0">
                <a:latin typeface="DejaVu Serif"/>
                <a:cs typeface="DejaVu Serif"/>
              </a:rPr>
              <a:t>f </a:t>
            </a:r>
            <a:r>
              <a:rPr sz="614" spc="-7" dirty="0">
                <a:latin typeface="Arial"/>
                <a:cs typeface="Arial"/>
              </a:rPr>
              <a:t>for </a:t>
            </a:r>
            <a:r>
              <a:rPr sz="614" spc="-10" dirty="0">
                <a:latin typeface="Arial"/>
                <a:cs typeface="Arial"/>
              </a:rPr>
              <a:t>the </a:t>
            </a:r>
            <a:r>
              <a:rPr sz="614" spc="-34" dirty="0">
                <a:latin typeface="Arial"/>
                <a:cs typeface="Arial"/>
              </a:rPr>
              <a:t>values </a:t>
            </a:r>
            <a:r>
              <a:rPr sz="614" spc="-34" dirty="0">
                <a:latin typeface="DejaVu Serif"/>
                <a:cs typeface="DejaVu Serif"/>
              </a:rPr>
              <a:t>a </a:t>
            </a:r>
            <a:r>
              <a:rPr sz="614" spc="-27" dirty="0">
                <a:latin typeface="Arial"/>
                <a:cs typeface="Arial"/>
              </a:rPr>
              <a:t>and </a:t>
            </a:r>
            <a:r>
              <a:rPr sz="614" spc="-126" dirty="0">
                <a:latin typeface="DejaVu Serif"/>
                <a:cs typeface="DejaVu Serif"/>
              </a:rPr>
              <a:t>b </a:t>
            </a:r>
            <a:r>
              <a:rPr sz="614" spc="-31" dirty="0">
                <a:latin typeface="Arial"/>
                <a:cs typeface="Arial"/>
              </a:rPr>
              <a:t>you</a:t>
            </a:r>
            <a:r>
              <a:rPr sz="614" spc="37" dirty="0">
                <a:latin typeface="Arial"/>
                <a:cs typeface="Arial"/>
              </a:rPr>
              <a:t> </a:t>
            </a:r>
            <a:r>
              <a:rPr sz="614" spc="-10" dirty="0">
                <a:latin typeface="Arial"/>
                <a:cs typeface="Arial"/>
              </a:rPr>
              <a:t>found.</a:t>
            </a:r>
            <a:endParaRPr sz="614">
              <a:latin typeface="Arial"/>
              <a:cs typeface="Arial"/>
            </a:endParaRPr>
          </a:p>
          <a:p>
            <a:pPr marL="215173" indent="-206514">
              <a:spcBef>
                <a:spcPts val="347"/>
              </a:spcBef>
              <a:buFont typeface="Arial"/>
              <a:buAutoNum type="arabicPeriod" startAt="106"/>
              <a:tabLst>
                <a:tab pos="215606" algn="l"/>
              </a:tabLst>
            </a:pPr>
            <a:r>
              <a:rPr sz="614" b="1" dirty="0">
                <a:latin typeface="Georgia"/>
                <a:cs typeface="Georgia"/>
              </a:rPr>
              <a:t>Group</a:t>
            </a:r>
            <a:r>
              <a:rPr sz="614" b="1" spc="82" dirty="0">
                <a:latin typeface="Georgia"/>
                <a:cs typeface="Georgia"/>
              </a:rPr>
              <a:t> </a:t>
            </a:r>
            <a:r>
              <a:rPr sz="614" b="1" spc="-7" dirty="0">
                <a:latin typeface="Georgia"/>
                <a:cs typeface="Georgia"/>
              </a:rPr>
              <a:t>Problem.</a:t>
            </a:r>
            <a:endParaRPr sz="614">
              <a:latin typeface="Georgia"/>
              <a:cs typeface="Georgia"/>
            </a:endParaRPr>
          </a:p>
          <a:p>
            <a:pPr marL="264095">
              <a:spcBef>
                <a:spcPts val="211"/>
              </a:spcBef>
            </a:pPr>
            <a:r>
              <a:rPr sz="614" i="1" spc="-27" dirty="0">
                <a:latin typeface="Arial"/>
                <a:cs typeface="Arial"/>
              </a:rPr>
              <a:t>True </a:t>
            </a:r>
            <a:r>
              <a:rPr sz="614" i="1" spc="-24" dirty="0">
                <a:latin typeface="Arial"/>
                <a:cs typeface="Arial"/>
              </a:rPr>
              <a:t>or </a:t>
            </a:r>
            <a:r>
              <a:rPr sz="614" i="1" spc="-27" dirty="0">
                <a:latin typeface="Arial"/>
                <a:cs typeface="Arial"/>
              </a:rPr>
              <a:t>false: </a:t>
            </a:r>
            <a:r>
              <a:rPr sz="614" spc="7" dirty="0">
                <a:latin typeface="Arial"/>
                <a:cs typeface="Arial"/>
              </a:rPr>
              <a:t>If </a:t>
            </a:r>
            <a:r>
              <a:rPr sz="614" spc="-48" dirty="0">
                <a:latin typeface="Arial"/>
                <a:cs typeface="Arial"/>
              </a:rPr>
              <a:t>a </a:t>
            </a:r>
            <a:r>
              <a:rPr sz="614" spc="-10" dirty="0">
                <a:latin typeface="Arial"/>
                <a:cs typeface="Arial"/>
              </a:rPr>
              <a:t>function </a:t>
            </a:r>
            <a:r>
              <a:rPr sz="614" spc="75" dirty="0">
                <a:latin typeface="DejaVu Serif"/>
                <a:cs typeface="DejaVu Serif"/>
              </a:rPr>
              <a:t>f </a:t>
            </a:r>
            <a:r>
              <a:rPr sz="614" spc="-31" dirty="0">
                <a:latin typeface="Arial"/>
                <a:cs typeface="Arial"/>
              </a:rPr>
              <a:t>is </a:t>
            </a:r>
            <a:r>
              <a:rPr sz="614" spc="-24" dirty="0">
                <a:latin typeface="Arial"/>
                <a:cs typeface="Arial"/>
              </a:rPr>
              <a:t>continuous </a:t>
            </a:r>
            <a:r>
              <a:rPr sz="614" dirty="0">
                <a:latin typeface="Arial"/>
                <a:cs typeface="Arial"/>
              </a:rPr>
              <a:t>at</a:t>
            </a:r>
            <a:r>
              <a:rPr sz="614" spc="55" dirty="0">
                <a:latin typeface="Arial"/>
                <a:cs typeface="Arial"/>
              </a:rPr>
              <a:t> </a:t>
            </a:r>
            <a:r>
              <a:rPr sz="614" spc="-51" dirty="0">
                <a:latin typeface="Arial"/>
                <a:cs typeface="Arial"/>
              </a:rPr>
              <a:t>some</a:t>
            </a:r>
            <a:endParaRPr sz="614">
              <a:latin typeface="Arial"/>
              <a:cs typeface="Arial"/>
            </a:endParaRPr>
          </a:p>
          <a:p>
            <a:pPr marL="109102">
              <a:spcBef>
                <a:spcPts val="14"/>
              </a:spcBef>
            </a:pPr>
            <a:r>
              <a:rPr sz="614" spc="7" dirty="0">
                <a:latin typeface="DejaVu Serif"/>
                <a:cs typeface="DejaVu Serif"/>
              </a:rPr>
              <a:t>x </a:t>
            </a:r>
            <a:r>
              <a:rPr sz="614" spc="139" dirty="0">
                <a:latin typeface="Times New Roman"/>
                <a:cs typeface="Times New Roman"/>
              </a:rPr>
              <a:t>= </a:t>
            </a:r>
            <a:r>
              <a:rPr sz="614" spc="-34" dirty="0">
                <a:latin typeface="DejaVu Serif"/>
                <a:cs typeface="DejaVu Serif"/>
              </a:rPr>
              <a:t>a </a:t>
            </a:r>
            <a:r>
              <a:rPr sz="614" spc="-10" dirty="0">
                <a:latin typeface="Arial"/>
                <a:cs typeface="Arial"/>
              </a:rPr>
              <a:t>then </a:t>
            </a:r>
            <a:r>
              <a:rPr sz="614" spc="34" dirty="0">
                <a:latin typeface="Arial"/>
                <a:cs typeface="Arial"/>
              </a:rPr>
              <a:t>it </a:t>
            </a:r>
            <a:r>
              <a:rPr sz="614" spc="-10" dirty="0">
                <a:latin typeface="Arial"/>
                <a:cs typeface="Arial"/>
              </a:rPr>
              <a:t>must </a:t>
            </a:r>
            <a:r>
              <a:rPr sz="614" spc="-31" dirty="0">
                <a:latin typeface="Arial"/>
                <a:cs typeface="Arial"/>
              </a:rPr>
              <a:t>also </a:t>
            </a:r>
            <a:r>
              <a:rPr sz="614" spc="-34" dirty="0">
                <a:latin typeface="Arial"/>
                <a:cs typeface="Arial"/>
              </a:rPr>
              <a:t>be </a:t>
            </a:r>
            <a:r>
              <a:rPr sz="614" spc="-14" dirty="0">
                <a:latin typeface="Arial"/>
                <a:cs typeface="Arial"/>
              </a:rPr>
              <a:t>differentiable </a:t>
            </a:r>
            <a:r>
              <a:rPr sz="614" spc="7" dirty="0">
                <a:latin typeface="Arial"/>
                <a:cs typeface="Arial"/>
              </a:rPr>
              <a:t>at </a:t>
            </a:r>
            <a:r>
              <a:rPr sz="614" spc="7" dirty="0">
                <a:latin typeface="DejaVu Serif"/>
                <a:cs typeface="DejaVu Serif"/>
              </a:rPr>
              <a:t>x </a:t>
            </a:r>
            <a:r>
              <a:rPr sz="614" spc="139" dirty="0">
                <a:latin typeface="Times New Roman"/>
                <a:cs typeface="Times New Roman"/>
              </a:rPr>
              <a:t>=</a:t>
            </a:r>
            <a:r>
              <a:rPr sz="614" spc="-61" dirty="0">
                <a:latin typeface="Times New Roman"/>
                <a:cs typeface="Times New Roman"/>
              </a:rPr>
              <a:t> </a:t>
            </a:r>
            <a:r>
              <a:rPr sz="614" spc="-41" dirty="0">
                <a:latin typeface="DejaVu Serif"/>
                <a:cs typeface="DejaVu Serif"/>
              </a:rPr>
              <a:t>a</a:t>
            </a:r>
            <a:r>
              <a:rPr sz="614" spc="-41" dirty="0">
                <a:latin typeface="Arial"/>
                <a:cs typeface="Arial"/>
              </a:rPr>
              <a:t>?</a:t>
            </a:r>
            <a:endParaRPr sz="614">
              <a:latin typeface="Arial"/>
              <a:cs typeface="Arial"/>
            </a:endParaRPr>
          </a:p>
          <a:p>
            <a:pPr marL="215173" indent="-206514">
              <a:spcBef>
                <a:spcPts val="344"/>
              </a:spcBef>
              <a:buFont typeface="Arial"/>
              <a:buAutoNum type="arabicPeriod" startAt="107"/>
              <a:tabLst>
                <a:tab pos="215606" algn="l"/>
              </a:tabLst>
            </a:pPr>
            <a:r>
              <a:rPr sz="614" b="1" dirty="0">
                <a:latin typeface="Georgia"/>
                <a:cs typeface="Georgia"/>
              </a:rPr>
              <a:t>Group</a:t>
            </a:r>
            <a:r>
              <a:rPr sz="614" b="1" spc="82" dirty="0">
                <a:latin typeface="Georgia"/>
                <a:cs typeface="Georgia"/>
              </a:rPr>
              <a:t> </a:t>
            </a:r>
            <a:r>
              <a:rPr sz="614" b="1" spc="-7" dirty="0">
                <a:latin typeface="Georgia"/>
                <a:cs typeface="Georgia"/>
              </a:rPr>
              <a:t>Problem.</a:t>
            </a:r>
            <a:endParaRPr sz="614">
              <a:latin typeface="Georgia"/>
              <a:cs typeface="Georgia"/>
            </a:endParaRPr>
          </a:p>
          <a:p>
            <a:pPr marL="109102" marR="3464" indent="154993">
              <a:lnSpc>
                <a:spcPct val="101499"/>
              </a:lnSpc>
              <a:spcBef>
                <a:spcPts val="205"/>
              </a:spcBef>
              <a:tabLst>
                <a:tab pos="819128" algn="l"/>
              </a:tabLst>
            </a:pPr>
            <a:r>
              <a:rPr sz="614" i="1" spc="-14" dirty="0">
                <a:latin typeface="Arial"/>
                <a:cs typeface="Arial"/>
              </a:rPr>
              <a:t>True</a:t>
            </a:r>
            <a:r>
              <a:rPr sz="614" i="1" spc="89" dirty="0">
                <a:latin typeface="Arial"/>
                <a:cs typeface="Arial"/>
              </a:rPr>
              <a:t> </a:t>
            </a:r>
            <a:r>
              <a:rPr sz="614" i="1" spc="-14" dirty="0">
                <a:latin typeface="Arial"/>
                <a:cs typeface="Arial"/>
              </a:rPr>
              <a:t>or</a:t>
            </a:r>
            <a:r>
              <a:rPr sz="614" i="1" spc="92" dirty="0">
                <a:latin typeface="Arial"/>
                <a:cs typeface="Arial"/>
              </a:rPr>
              <a:t> </a:t>
            </a:r>
            <a:r>
              <a:rPr sz="614" i="1" spc="-20" dirty="0">
                <a:latin typeface="Arial"/>
                <a:cs typeface="Arial"/>
              </a:rPr>
              <a:t>false:	</a:t>
            </a:r>
            <a:r>
              <a:rPr sz="614" spc="14" dirty="0">
                <a:latin typeface="Arial"/>
                <a:cs typeface="Arial"/>
              </a:rPr>
              <a:t>If </a:t>
            </a:r>
            <a:r>
              <a:rPr sz="614" spc="-34" dirty="0">
                <a:latin typeface="Arial"/>
                <a:cs typeface="Arial"/>
              </a:rPr>
              <a:t>a </a:t>
            </a:r>
            <a:r>
              <a:rPr sz="614" dirty="0">
                <a:latin typeface="Arial"/>
                <a:cs typeface="Arial"/>
              </a:rPr>
              <a:t>function </a:t>
            </a:r>
            <a:r>
              <a:rPr sz="614" spc="75" dirty="0">
                <a:latin typeface="DejaVu Serif"/>
                <a:cs typeface="DejaVu Serif"/>
              </a:rPr>
              <a:t>f </a:t>
            </a:r>
            <a:r>
              <a:rPr sz="614" spc="-24" dirty="0">
                <a:latin typeface="Arial"/>
                <a:cs typeface="Arial"/>
              </a:rPr>
              <a:t>is </a:t>
            </a:r>
            <a:r>
              <a:rPr sz="614" spc="-7" dirty="0">
                <a:latin typeface="Arial"/>
                <a:cs typeface="Arial"/>
              </a:rPr>
              <a:t>differentiable </a:t>
            </a:r>
            <a:r>
              <a:rPr sz="614" spc="10" dirty="0">
                <a:latin typeface="Arial"/>
                <a:cs typeface="Arial"/>
              </a:rPr>
              <a:t>at  </a:t>
            </a:r>
            <a:r>
              <a:rPr sz="614" spc="-44" dirty="0">
                <a:latin typeface="Arial"/>
                <a:cs typeface="Arial"/>
              </a:rPr>
              <a:t>some </a:t>
            </a:r>
            <a:r>
              <a:rPr sz="614" spc="7" dirty="0">
                <a:latin typeface="DejaVu Serif"/>
                <a:cs typeface="DejaVu Serif"/>
              </a:rPr>
              <a:t>x </a:t>
            </a:r>
            <a:r>
              <a:rPr sz="614" spc="139" dirty="0">
                <a:latin typeface="Times New Roman"/>
                <a:cs typeface="Times New Roman"/>
              </a:rPr>
              <a:t>= </a:t>
            </a:r>
            <a:r>
              <a:rPr sz="614" spc="-34" dirty="0">
                <a:latin typeface="DejaVu Serif"/>
                <a:cs typeface="DejaVu Serif"/>
              </a:rPr>
              <a:t>a </a:t>
            </a:r>
            <a:r>
              <a:rPr sz="614" spc="-10" dirty="0">
                <a:latin typeface="Arial"/>
                <a:cs typeface="Arial"/>
              </a:rPr>
              <a:t>then </a:t>
            </a:r>
            <a:r>
              <a:rPr sz="614" spc="34" dirty="0">
                <a:latin typeface="Arial"/>
                <a:cs typeface="Arial"/>
              </a:rPr>
              <a:t>it </a:t>
            </a:r>
            <a:r>
              <a:rPr sz="614" spc="-10" dirty="0">
                <a:latin typeface="Arial"/>
                <a:cs typeface="Arial"/>
              </a:rPr>
              <a:t>must </a:t>
            </a:r>
            <a:r>
              <a:rPr sz="614" spc="-31" dirty="0">
                <a:latin typeface="Arial"/>
                <a:cs typeface="Arial"/>
              </a:rPr>
              <a:t>also </a:t>
            </a:r>
            <a:r>
              <a:rPr sz="614" spc="-34" dirty="0">
                <a:latin typeface="Arial"/>
                <a:cs typeface="Arial"/>
              </a:rPr>
              <a:t>be </a:t>
            </a:r>
            <a:r>
              <a:rPr sz="614" spc="-17" dirty="0">
                <a:latin typeface="Arial"/>
                <a:cs typeface="Arial"/>
              </a:rPr>
              <a:t>continuous </a:t>
            </a:r>
            <a:r>
              <a:rPr sz="614" spc="7" dirty="0">
                <a:latin typeface="Arial"/>
                <a:cs typeface="Arial"/>
              </a:rPr>
              <a:t>at </a:t>
            </a:r>
            <a:r>
              <a:rPr sz="614" spc="7" dirty="0">
                <a:latin typeface="DejaVu Serif"/>
                <a:cs typeface="DejaVu Serif"/>
              </a:rPr>
              <a:t>x </a:t>
            </a:r>
            <a:r>
              <a:rPr sz="614" spc="139" dirty="0">
                <a:latin typeface="Times New Roman"/>
                <a:cs typeface="Times New Roman"/>
              </a:rPr>
              <a:t>=</a:t>
            </a:r>
            <a:r>
              <a:rPr sz="614" spc="27" dirty="0">
                <a:latin typeface="Times New Roman"/>
                <a:cs typeface="Times New Roman"/>
              </a:rPr>
              <a:t> </a:t>
            </a:r>
            <a:r>
              <a:rPr sz="614" spc="-41" dirty="0">
                <a:latin typeface="DejaVu Serif"/>
                <a:cs typeface="DejaVu Serif"/>
              </a:rPr>
              <a:t>a</a:t>
            </a:r>
            <a:r>
              <a:rPr sz="614" spc="-41" dirty="0">
                <a:latin typeface="Arial"/>
                <a:cs typeface="Arial"/>
              </a:rPr>
              <a:t>?</a:t>
            </a:r>
            <a:endParaRPr sz="614">
              <a:latin typeface="Arial"/>
              <a:cs typeface="Arial"/>
            </a:endParaRPr>
          </a:p>
        </p:txBody>
      </p:sp>
      <p:sp>
        <p:nvSpPr>
          <p:cNvPr id="47" name="object 47"/>
          <p:cNvSpPr/>
          <p:nvPr/>
        </p:nvSpPr>
        <p:spPr>
          <a:xfrm>
            <a:off x="5313876" y="5509805"/>
            <a:ext cx="1541318" cy="0"/>
          </a:xfrm>
          <a:custGeom>
            <a:avLst/>
            <a:gdLst/>
            <a:ahLst/>
            <a:cxnLst/>
            <a:rect l="l" t="t" r="r" b="b"/>
            <a:pathLst>
              <a:path w="2260600">
                <a:moveTo>
                  <a:pt x="0" y="0"/>
                </a:moveTo>
                <a:lnTo>
                  <a:pt x="2260600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48" name="object 48"/>
          <p:cNvSpPr/>
          <p:nvPr/>
        </p:nvSpPr>
        <p:spPr>
          <a:xfrm>
            <a:off x="6765573" y="5481663"/>
            <a:ext cx="90920" cy="5628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49" name="object 49"/>
          <p:cNvSpPr/>
          <p:nvPr/>
        </p:nvSpPr>
        <p:spPr>
          <a:xfrm>
            <a:off x="5505936" y="4916657"/>
            <a:ext cx="1133387" cy="955531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50" name="object 50"/>
          <p:cNvSpPr txBox="1"/>
          <p:nvPr/>
        </p:nvSpPr>
        <p:spPr>
          <a:xfrm>
            <a:off x="6731101" y="5381758"/>
            <a:ext cx="48491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82" spc="-31" dirty="0">
                <a:latin typeface="DejaVu Serif"/>
                <a:cs typeface="DejaVu Serif"/>
              </a:rPr>
              <a:t>t</a:t>
            </a:r>
            <a:endParaRPr sz="682">
              <a:latin typeface="DejaVu Serif"/>
              <a:cs typeface="DejaVu Serif"/>
            </a:endParaRPr>
          </a:p>
        </p:txBody>
      </p:sp>
      <p:sp>
        <p:nvSpPr>
          <p:cNvPr id="53" name="object 53"/>
          <p:cNvSpPr txBox="1">
            <a:spLocks noGrp="1"/>
          </p:cNvSpPr>
          <p:nvPr>
            <p:ph type="sldNum" sz="quarter" idx="4294967295"/>
          </p:nvPr>
        </p:nvSpPr>
        <p:spPr>
          <a:xfrm>
            <a:off x="3446318" y="0"/>
            <a:ext cx="0" cy="1923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7318">
              <a:lnSpc>
                <a:spcPts val="522"/>
              </a:lnSpc>
            </a:pPr>
            <a:fld id="{81D60167-4931-47E6-BA6A-407CBD079E47}" type="slidenum">
              <a:rPr spc="31" dirty="0"/>
              <a:pPr marL="17318">
                <a:lnSpc>
                  <a:spcPts val="522"/>
                </a:lnSpc>
              </a:pPr>
              <a:t>6</a:t>
            </a:fld>
            <a:endParaRPr spc="31" dirty="0"/>
          </a:p>
        </p:txBody>
      </p:sp>
      <p:sp>
        <p:nvSpPr>
          <p:cNvPr id="51" name="object 51"/>
          <p:cNvSpPr txBox="1"/>
          <p:nvPr/>
        </p:nvSpPr>
        <p:spPr>
          <a:xfrm>
            <a:off x="5550443" y="4881410"/>
            <a:ext cx="164956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82" dirty="0">
                <a:latin typeface="DejaVu Serif"/>
                <a:cs typeface="DejaVu Serif"/>
              </a:rPr>
              <a:t>x</a:t>
            </a:r>
            <a:r>
              <a:rPr sz="682" spc="34" dirty="0">
                <a:latin typeface="Times New Roman"/>
                <a:cs typeface="Times New Roman"/>
              </a:rPr>
              <a:t>(</a:t>
            </a:r>
            <a:r>
              <a:rPr sz="682" spc="-31" dirty="0">
                <a:latin typeface="DejaVu Serif"/>
                <a:cs typeface="DejaVu Serif"/>
              </a:rPr>
              <a:t>t</a:t>
            </a:r>
            <a:r>
              <a:rPr sz="682" spc="34" dirty="0">
                <a:latin typeface="Times New Roman"/>
                <a:cs typeface="Times New Roman"/>
              </a:rPr>
              <a:t>)</a:t>
            </a:r>
            <a:endParaRPr sz="682">
              <a:latin typeface="Times New Roman"/>
              <a:cs typeface="Times New Roman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4369645" y="5964499"/>
            <a:ext cx="3452813" cy="102819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14" b="1" spc="-24" dirty="0">
                <a:latin typeface="Arial"/>
                <a:cs typeface="Arial"/>
              </a:rPr>
              <a:t>Figure </a:t>
            </a:r>
            <a:r>
              <a:rPr sz="614" b="1" spc="3" dirty="0">
                <a:latin typeface="Arial"/>
                <a:cs typeface="Arial"/>
              </a:rPr>
              <a:t>3. </a:t>
            </a:r>
            <a:r>
              <a:rPr sz="614" spc="7" dirty="0">
                <a:latin typeface="Arial"/>
                <a:cs typeface="Arial"/>
              </a:rPr>
              <a:t>A </a:t>
            </a:r>
            <a:r>
              <a:rPr sz="614" spc="-14" dirty="0">
                <a:latin typeface="Arial"/>
                <a:cs typeface="Arial"/>
              </a:rPr>
              <a:t>Brownian </a:t>
            </a:r>
            <a:r>
              <a:rPr sz="614" spc="-3" dirty="0">
                <a:latin typeface="Arial"/>
                <a:cs typeface="Arial"/>
              </a:rPr>
              <a:t>motion. </a:t>
            </a:r>
            <a:r>
              <a:rPr sz="614" spc="-10" dirty="0">
                <a:latin typeface="Arial"/>
                <a:cs typeface="Arial"/>
              </a:rPr>
              <a:t>Note </a:t>
            </a:r>
            <a:r>
              <a:rPr sz="614" spc="-27" dirty="0">
                <a:latin typeface="Arial"/>
                <a:cs typeface="Arial"/>
              </a:rPr>
              <a:t>how </a:t>
            </a:r>
            <a:r>
              <a:rPr sz="614" spc="-10" dirty="0">
                <a:latin typeface="Arial"/>
                <a:cs typeface="Arial"/>
              </a:rPr>
              <a:t>the </a:t>
            </a:r>
            <a:r>
              <a:rPr sz="614" spc="-20" dirty="0">
                <a:latin typeface="Arial"/>
                <a:cs typeface="Arial"/>
              </a:rPr>
              <a:t>graph </a:t>
            </a:r>
            <a:r>
              <a:rPr sz="614" spc="-14" dirty="0">
                <a:latin typeface="Arial"/>
                <a:cs typeface="Arial"/>
              </a:rPr>
              <a:t>doesn’t </a:t>
            </a:r>
            <a:r>
              <a:rPr sz="614" spc="-51" dirty="0">
                <a:latin typeface="Arial"/>
                <a:cs typeface="Arial"/>
              </a:rPr>
              <a:t>seem </a:t>
            </a:r>
            <a:r>
              <a:rPr sz="614" spc="14" dirty="0">
                <a:latin typeface="Arial"/>
                <a:cs typeface="Arial"/>
              </a:rPr>
              <a:t>to </a:t>
            </a:r>
            <a:r>
              <a:rPr sz="614" spc="-37" dirty="0">
                <a:latin typeface="Arial"/>
                <a:cs typeface="Arial"/>
              </a:rPr>
              <a:t>have </a:t>
            </a:r>
            <a:r>
              <a:rPr sz="614" spc="-41" dirty="0">
                <a:latin typeface="Arial"/>
                <a:cs typeface="Arial"/>
              </a:rPr>
              <a:t>a a </a:t>
            </a:r>
            <a:r>
              <a:rPr sz="614" spc="-10" dirty="0">
                <a:latin typeface="Arial"/>
                <a:cs typeface="Arial"/>
              </a:rPr>
              <a:t>tangent </a:t>
            </a:r>
            <a:r>
              <a:rPr sz="614" spc="-31" dirty="0">
                <a:latin typeface="Arial"/>
                <a:cs typeface="Arial"/>
              </a:rPr>
              <a:t>anywhere </a:t>
            </a:r>
            <a:r>
              <a:rPr sz="614" spc="7" dirty="0">
                <a:latin typeface="Arial"/>
                <a:cs typeface="Arial"/>
              </a:rPr>
              <a:t>at</a:t>
            </a:r>
            <a:r>
              <a:rPr sz="614" spc="-7" dirty="0">
                <a:latin typeface="Arial"/>
                <a:cs typeface="Arial"/>
              </a:rPr>
              <a:t> </a:t>
            </a:r>
            <a:r>
              <a:rPr sz="614" spc="-3" dirty="0">
                <a:latin typeface="Arial"/>
                <a:cs typeface="Arial"/>
              </a:rPr>
              <a:t>all.</a:t>
            </a:r>
            <a:endParaRPr sz="614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530175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2362</Words>
  <Application>Microsoft Office PowerPoint</Application>
  <PresentationFormat>Widescreen</PresentationFormat>
  <Paragraphs>269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6" baseType="lpstr">
      <vt:lpstr>Arial</vt:lpstr>
      <vt:lpstr>Calibri</vt:lpstr>
      <vt:lpstr>Calibri Light</vt:lpstr>
      <vt:lpstr>Courier New</vt:lpstr>
      <vt:lpstr>DejaVu Sans</vt:lpstr>
      <vt:lpstr>DejaVu Serif</vt:lpstr>
      <vt:lpstr>Georgia</vt:lpstr>
      <vt:lpstr>Times New Roman</vt:lpstr>
      <vt:lpstr>Trebuchet MS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emad salman</dc:creator>
  <cp:lastModifiedBy>emad salman</cp:lastModifiedBy>
  <cp:revision>1</cp:revision>
  <dcterms:created xsi:type="dcterms:W3CDTF">2019-11-11T08:38:14Z</dcterms:created>
  <dcterms:modified xsi:type="dcterms:W3CDTF">2019-11-11T08:57:17Z</dcterms:modified>
</cp:coreProperties>
</file>