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0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5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0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5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6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5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2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4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0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ED734-81DE-4D7C-B03B-857EB9249AD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AAA59-4583-4D99-988E-1D1D0B53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3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gap-system.org/~history/Biographies/Leibniz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wisc.edu/~keisler/calc.html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finance.yahoo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2889" y="994370"/>
            <a:ext cx="3366655" cy="96683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spcBef>
                <a:spcPts val="65"/>
              </a:spcBef>
            </a:pPr>
            <a:r>
              <a:rPr sz="682" spc="44" dirty="0">
                <a:latin typeface="Times New Roman"/>
                <a:cs typeface="Times New Roman"/>
              </a:rPr>
              <a:t>CHAPTER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4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marL="16019" algn="ctr">
              <a:spcBef>
                <a:spcPts val="569"/>
              </a:spcBef>
            </a:pPr>
            <a:r>
              <a:rPr sz="955" b="1" spc="-20" dirty="0">
                <a:latin typeface="Georgia"/>
                <a:cs typeface="Georgia"/>
              </a:rPr>
              <a:t>Derivatives</a:t>
            </a:r>
            <a:r>
              <a:rPr sz="955" b="1" spc="119" dirty="0">
                <a:latin typeface="Georgia"/>
                <a:cs typeface="Georgia"/>
              </a:rPr>
              <a:t> </a:t>
            </a:r>
            <a:r>
              <a:rPr sz="955" b="1" spc="-17" dirty="0">
                <a:latin typeface="Georgia"/>
                <a:cs typeface="Georgia"/>
              </a:rPr>
              <a:t>(2)</a:t>
            </a:r>
            <a:endParaRPr sz="955">
              <a:latin typeface="Georgia"/>
              <a:cs typeface="Georgia"/>
            </a:endParaRPr>
          </a:p>
          <a:p>
            <a:pPr>
              <a:spcBef>
                <a:spcPts val="27"/>
              </a:spcBef>
            </a:pPr>
            <a:endParaRPr sz="1227">
              <a:latin typeface="Times New Roman"/>
              <a:cs typeface="Times New Roman"/>
            </a:endParaRPr>
          </a:p>
          <a:p>
            <a:pPr marL="8659"/>
            <a:r>
              <a:rPr sz="682" i="1" spc="3" dirty="0">
                <a:latin typeface="Times New Roman"/>
                <a:cs typeface="Times New Roman"/>
              </a:rPr>
              <a:t>“Leibniz </a:t>
            </a:r>
            <a:r>
              <a:rPr sz="682" i="1" spc="17" dirty="0">
                <a:latin typeface="Times New Roman"/>
                <a:cs typeface="Times New Roman"/>
              </a:rPr>
              <a:t>never </a:t>
            </a:r>
            <a:r>
              <a:rPr sz="682" i="1" spc="10" dirty="0">
                <a:latin typeface="Times New Roman"/>
                <a:cs typeface="Times New Roman"/>
              </a:rPr>
              <a:t>thought of </a:t>
            </a:r>
            <a:r>
              <a:rPr sz="682" i="1" spc="17" dirty="0">
                <a:latin typeface="Times New Roman"/>
                <a:cs typeface="Times New Roman"/>
              </a:rPr>
              <a:t>the </a:t>
            </a:r>
            <a:r>
              <a:rPr sz="682" i="1" spc="14" dirty="0">
                <a:latin typeface="Times New Roman"/>
                <a:cs typeface="Times New Roman"/>
              </a:rPr>
              <a:t>derivative </a:t>
            </a:r>
            <a:r>
              <a:rPr sz="682" i="1" spc="7" dirty="0">
                <a:latin typeface="Times New Roman"/>
                <a:cs typeface="Times New Roman"/>
              </a:rPr>
              <a:t>as</a:t>
            </a:r>
            <a:r>
              <a:rPr sz="682" i="1" spc="147" dirty="0">
                <a:latin typeface="Times New Roman"/>
                <a:cs typeface="Times New Roman"/>
              </a:rPr>
              <a:t> </a:t>
            </a:r>
            <a:r>
              <a:rPr sz="682" i="1" spc="3" dirty="0">
                <a:latin typeface="Times New Roman"/>
                <a:cs typeface="Times New Roman"/>
              </a:rPr>
              <a:t>a </a:t>
            </a:r>
            <a:r>
              <a:rPr sz="682" i="1" spc="14" dirty="0">
                <a:latin typeface="Times New Roman"/>
                <a:cs typeface="Times New Roman"/>
              </a:rPr>
              <a:t>limit”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955">
              <a:latin typeface="Times New Roman"/>
              <a:cs typeface="Times New Roman"/>
            </a:endParaRPr>
          </a:p>
          <a:p>
            <a:pPr marL="1189727"/>
            <a:r>
              <a:rPr sz="545" spc="55" dirty="0">
                <a:solidFill>
                  <a:srgbClr val="007F00"/>
                </a:solidFill>
                <a:latin typeface="Times New Roman"/>
                <a:cs typeface="Times New Roman"/>
                <a:hlinkClick r:id="rId2"/>
              </a:rPr>
              <a:t>http://www.gap-system.org/</a:t>
            </a:r>
            <a:r>
              <a:rPr sz="818" spc="82" baseline="-10416" dirty="0">
                <a:solidFill>
                  <a:srgbClr val="007F00"/>
                </a:solidFill>
                <a:latin typeface="Times New Roman"/>
                <a:cs typeface="Times New Roman"/>
                <a:hlinkClick r:id="rId2"/>
              </a:rPr>
              <a:t>~</a:t>
            </a:r>
            <a:r>
              <a:rPr sz="545" spc="55" dirty="0">
                <a:solidFill>
                  <a:srgbClr val="007F00"/>
                </a:solidFill>
                <a:latin typeface="Times New Roman"/>
                <a:cs typeface="Times New Roman"/>
                <a:hlinkClick r:id="rId2"/>
              </a:rPr>
              <a:t>history/Biographies/Leibniz.html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14438" y="2051615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4061114" y="1978258"/>
            <a:ext cx="40732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253134" algn="l"/>
              </a:tabLst>
            </a:pPr>
            <a:r>
              <a:rPr sz="682" spc="24" dirty="0">
                <a:latin typeface="Times New Roman"/>
                <a:cs typeface="Times New Roman"/>
              </a:rPr>
              <a:t>In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chapter</a:t>
            </a:r>
            <a:r>
              <a:rPr sz="682" spc="14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682" spc="14" dirty="0">
                <a:latin typeface="Times New Roman"/>
                <a:cs typeface="Times New Roman"/>
              </a:rPr>
              <a:t>we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saw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two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mathematical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problems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which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led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expressions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form	</a:t>
            </a:r>
            <a:r>
              <a:rPr sz="716" spc="46" baseline="31746" dirty="0">
                <a:latin typeface="Times New Roman"/>
                <a:cs typeface="Times New Roman"/>
              </a:rPr>
              <a:t>0 </a:t>
            </a:r>
            <a:r>
              <a:rPr sz="682" spc="14" dirty="0">
                <a:latin typeface="Times New Roman"/>
                <a:cs typeface="Times New Roman"/>
              </a:rPr>
              <a:t>. </a:t>
            </a:r>
            <a:r>
              <a:rPr sz="682" spc="-7" dirty="0">
                <a:latin typeface="Times New Roman"/>
                <a:cs typeface="Times New Roman"/>
              </a:rPr>
              <a:t>Now </a:t>
            </a:r>
            <a:r>
              <a:rPr sz="682" spc="51" dirty="0">
                <a:latin typeface="Times New Roman"/>
                <a:cs typeface="Times New Roman"/>
              </a:rPr>
              <a:t>that </a:t>
            </a:r>
            <a:r>
              <a:rPr sz="682" spc="-17" dirty="0">
                <a:latin typeface="Times New Roman"/>
                <a:cs typeface="Times New Roman"/>
              </a:rPr>
              <a:t>we</a:t>
            </a:r>
            <a:r>
              <a:rPr sz="682" spc="-4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know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1114" y="2033883"/>
            <a:ext cx="4072803" cy="36737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3253134">
              <a:lnSpc>
                <a:spcPts val="474"/>
              </a:lnSpc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  <a:p>
            <a:pPr marL="8659">
              <a:lnSpc>
                <a:spcPts val="719"/>
              </a:lnSpc>
            </a:pPr>
            <a:r>
              <a:rPr sz="682" spc="10" dirty="0">
                <a:latin typeface="Times New Roman"/>
                <a:cs typeface="Times New Roman"/>
              </a:rPr>
              <a:t>how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27" dirty="0">
                <a:latin typeface="Times New Roman"/>
                <a:cs typeface="Times New Roman"/>
              </a:rPr>
              <a:t>handle </a:t>
            </a:r>
            <a:r>
              <a:rPr sz="682" spc="20" dirty="0">
                <a:latin typeface="Times New Roman"/>
                <a:cs typeface="Times New Roman"/>
              </a:rPr>
              <a:t>limits,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can </a:t>
            </a:r>
            <a:r>
              <a:rPr sz="682" spc="41" dirty="0">
                <a:latin typeface="Times New Roman"/>
                <a:cs typeface="Times New Roman"/>
              </a:rPr>
              <a:t>state the </a:t>
            </a:r>
            <a:r>
              <a:rPr sz="682" spc="17" dirty="0">
                <a:latin typeface="Times New Roman"/>
                <a:cs typeface="Times New Roman"/>
              </a:rPr>
              <a:t>definition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function. </a:t>
            </a:r>
            <a:r>
              <a:rPr sz="682" spc="27" dirty="0">
                <a:latin typeface="Times New Roman"/>
                <a:cs typeface="Times New Roman"/>
              </a:rPr>
              <a:t>After computing </a:t>
            </a:r>
            <a:r>
              <a:rPr sz="682" spc="41" dirty="0">
                <a:latin typeface="Times New Roman"/>
                <a:cs typeface="Times New Roman"/>
              </a:rPr>
              <a:t>a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few</a:t>
            </a:r>
            <a:endParaRPr sz="682">
              <a:latin typeface="Times New Roman"/>
              <a:cs typeface="Times New Roman"/>
            </a:endParaRPr>
          </a:p>
          <a:p>
            <a:pPr marL="8659" marR="6061">
              <a:lnSpc>
                <a:spcPts val="818"/>
              </a:lnSpc>
              <a:spcBef>
                <a:spcPts val="27"/>
              </a:spcBef>
            </a:pPr>
            <a:r>
              <a:rPr sz="682" spc="7" dirty="0">
                <a:latin typeface="Times New Roman"/>
                <a:cs typeface="Times New Roman"/>
              </a:rPr>
              <a:t>derivatives using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definition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-7" dirty="0">
                <a:latin typeface="Times New Roman"/>
                <a:cs typeface="Times New Roman"/>
              </a:rPr>
              <a:t>will </a:t>
            </a:r>
            <a:r>
              <a:rPr sz="682" spc="17" dirty="0">
                <a:latin typeface="Times New Roman"/>
                <a:cs typeface="Times New Roman"/>
              </a:rPr>
              <a:t>spend </a:t>
            </a:r>
            <a:r>
              <a:rPr sz="682" spc="20" dirty="0">
                <a:latin typeface="Times New Roman"/>
                <a:cs typeface="Times New Roman"/>
              </a:rPr>
              <a:t>most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7" dirty="0">
                <a:latin typeface="Times New Roman"/>
                <a:cs typeface="Times New Roman"/>
              </a:rPr>
              <a:t>section </a:t>
            </a:r>
            <a:r>
              <a:rPr sz="682" spc="3" dirty="0">
                <a:latin typeface="Times New Roman"/>
                <a:cs typeface="Times New Roman"/>
              </a:rPr>
              <a:t>developing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i="1" spc="7" dirty="0">
                <a:latin typeface="Times New Roman"/>
                <a:cs typeface="Times New Roman"/>
              </a:rPr>
              <a:t>differential </a:t>
            </a:r>
            <a:r>
              <a:rPr sz="682" i="1" dirty="0">
                <a:latin typeface="Times New Roman"/>
                <a:cs typeface="Times New Roman"/>
              </a:rPr>
              <a:t>calculus,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-7" dirty="0">
                <a:latin typeface="Times New Roman"/>
                <a:cs typeface="Times New Roman"/>
              </a:rPr>
              <a:t>is  </a:t>
            </a:r>
            <a:r>
              <a:rPr sz="682" spc="34" dirty="0">
                <a:latin typeface="Times New Roman"/>
                <a:cs typeface="Times New Roman"/>
              </a:rPr>
              <a:t>a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collection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rules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dirty="0">
                <a:latin typeface="Times New Roman"/>
                <a:cs typeface="Times New Roman"/>
              </a:rPr>
              <a:t>allow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without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always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having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use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basic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definition.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1114" y="2505979"/>
            <a:ext cx="4069773" cy="53768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546039">
              <a:spcBef>
                <a:spcPts val="65"/>
              </a:spcBef>
            </a:pPr>
            <a:r>
              <a:rPr sz="682" b="1" spc="24" dirty="0">
                <a:latin typeface="Georgia"/>
                <a:cs typeface="Georgia"/>
              </a:rPr>
              <a:t>1. </a:t>
            </a:r>
            <a:r>
              <a:rPr sz="682" b="1" spc="-17" dirty="0">
                <a:latin typeface="Georgia"/>
                <a:cs typeface="Georgia"/>
              </a:rPr>
              <a:t>Derivatives</a:t>
            </a:r>
            <a:r>
              <a:rPr sz="682" b="1" spc="78" dirty="0">
                <a:latin typeface="Georgia"/>
                <a:cs typeface="Georgia"/>
              </a:rPr>
              <a:t> </a:t>
            </a:r>
            <a:r>
              <a:rPr sz="682" b="1" spc="-31" dirty="0">
                <a:latin typeface="Georgia"/>
                <a:cs typeface="Georgia"/>
              </a:rPr>
              <a:t>Deftned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3"/>
              </a:spcBef>
            </a:pPr>
            <a:endParaRPr sz="545">
              <a:latin typeface="Times New Roman"/>
              <a:cs typeface="Times New Roman"/>
            </a:endParaRPr>
          </a:p>
          <a:p>
            <a:pPr marL="8659" marR="3464" indent="154993"/>
            <a:r>
              <a:rPr sz="682" b="1" spc="24" dirty="0">
                <a:latin typeface="Georgia"/>
                <a:cs typeface="Georgia"/>
              </a:rPr>
              <a:t>1.1. </a:t>
            </a:r>
            <a:r>
              <a:rPr sz="682" b="1" spc="-24" dirty="0">
                <a:latin typeface="Georgia"/>
                <a:cs typeface="Georgia"/>
              </a:rPr>
              <a:t>Deftnition. </a:t>
            </a:r>
            <a:r>
              <a:rPr sz="682" i="1" spc="14" dirty="0">
                <a:latin typeface="Times New Roman"/>
                <a:cs typeface="Times New Roman"/>
              </a:rPr>
              <a:t>Let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-34" dirty="0">
                <a:latin typeface="Times New Roman"/>
                <a:cs typeface="Times New Roman"/>
              </a:rPr>
              <a:t>be </a:t>
            </a:r>
            <a:r>
              <a:rPr sz="682" i="1" dirty="0">
                <a:latin typeface="Times New Roman"/>
                <a:cs typeface="Times New Roman"/>
              </a:rPr>
              <a:t>a </a:t>
            </a:r>
            <a:r>
              <a:rPr sz="682" i="1" spc="17" dirty="0">
                <a:latin typeface="Times New Roman"/>
                <a:cs typeface="Times New Roman"/>
              </a:rPr>
              <a:t>function </a:t>
            </a:r>
            <a:r>
              <a:rPr sz="682" i="1" dirty="0">
                <a:latin typeface="Times New Roman"/>
                <a:cs typeface="Times New Roman"/>
              </a:rPr>
              <a:t>which </a:t>
            </a:r>
            <a:r>
              <a:rPr sz="682" i="1" spc="10" dirty="0">
                <a:latin typeface="Times New Roman"/>
                <a:cs typeface="Times New Roman"/>
              </a:rPr>
              <a:t>is </a:t>
            </a:r>
            <a:r>
              <a:rPr sz="682" i="1" dirty="0">
                <a:latin typeface="Times New Roman"/>
                <a:cs typeface="Times New Roman"/>
              </a:rPr>
              <a:t>defined </a:t>
            </a:r>
            <a:r>
              <a:rPr sz="682" i="1" spc="17" dirty="0">
                <a:latin typeface="Times New Roman"/>
                <a:cs typeface="Times New Roman"/>
              </a:rPr>
              <a:t>on some </a:t>
            </a:r>
            <a:r>
              <a:rPr sz="682" i="1" spc="10" dirty="0">
                <a:latin typeface="Times New Roman"/>
                <a:cs typeface="Times New Roman"/>
              </a:rPr>
              <a:t>interval </a:t>
            </a:r>
            <a:r>
              <a:rPr sz="682" spc="-31" dirty="0">
                <a:latin typeface="Times New Roman"/>
                <a:cs typeface="Times New Roman"/>
              </a:rPr>
              <a:t>(</a:t>
            </a:r>
            <a:r>
              <a:rPr sz="682" spc="-31" dirty="0">
                <a:latin typeface="DejaVu Serif"/>
                <a:cs typeface="DejaVu Serif"/>
              </a:rPr>
              <a:t>c, </a:t>
            </a:r>
            <a:r>
              <a:rPr sz="682" spc="-27" dirty="0">
                <a:latin typeface="DejaVu Serif"/>
                <a:cs typeface="DejaVu Serif"/>
              </a:rPr>
              <a:t>d</a:t>
            </a:r>
            <a:r>
              <a:rPr sz="682" spc="-27" dirty="0">
                <a:latin typeface="Times New Roman"/>
                <a:cs typeface="Times New Roman"/>
              </a:rPr>
              <a:t>) </a:t>
            </a:r>
            <a:r>
              <a:rPr sz="682" i="1" spc="10" dirty="0">
                <a:latin typeface="Times New Roman"/>
                <a:cs typeface="Times New Roman"/>
              </a:rPr>
              <a:t>and </a:t>
            </a:r>
            <a:r>
              <a:rPr sz="682" i="1" spc="7" dirty="0">
                <a:latin typeface="Times New Roman"/>
                <a:cs typeface="Times New Roman"/>
              </a:rPr>
              <a:t>let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i="1" spc="-34" dirty="0">
                <a:latin typeface="Times New Roman"/>
                <a:cs typeface="Times New Roman"/>
              </a:rPr>
              <a:t>be </a:t>
            </a:r>
            <a:r>
              <a:rPr sz="682" i="1" spc="17" dirty="0">
                <a:latin typeface="Times New Roman"/>
                <a:cs typeface="Times New Roman"/>
              </a:rPr>
              <a:t>some </a:t>
            </a:r>
            <a:r>
              <a:rPr sz="682" i="1" spc="10" dirty="0">
                <a:latin typeface="Times New Roman"/>
                <a:cs typeface="Times New Roman"/>
              </a:rPr>
              <a:t>number  </a:t>
            </a:r>
            <a:r>
              <a:rPr sz="682" i="1" spc="27" dirty="0">
                <a:latin typeface="Times New Roman"/>
                <a:cs typeface="Times New Roman"/>
              </a:rPr>
              <a:t>in </a:t>
            </a:r>
            <a:r>
              <a:rPr sz="682" i="1" spc="17" dirty="0">
                <a:latin typeface="Times New Roman"/>
                <a:cs typeface="Times New Roman"/>
              </a:rPr>
              <a:t>this</a:t>
            </a:r>
            <a:r>
              <a:rPr sz="682" i="1" spc="112" dirty="0">
                <a:latin typeface="Times New Roman"/>
                <a:cs typeface="Times New Roman"/>
              </a:rPr>
              <a:t> </a:t>
            </a:r>
            <a:r>
              <a:rPr sz="682" i="1" spc="17" dirty="0">
                <a:latin typeface="Times New Roman"/>
                <a:cs typeface="Times New Roman"/>
              </a:rPr>
              <a:t>interval.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225"/>
              </a:spcBef>
            </a:pPr>
            <a:r>
              <a:rPr sz="682" i="1" spc="37" dirty="0">
                <a:latin typeface="Times New Roman"/>
                <a:cs typeface="Times New Roman"/>
              </a:rPr>
              <a:t>The </a:t>
            </a:r>
            <a:r>
              <a:rPr sz="682" b="1" i="1" spc="58" dirty="0">
                <a:latin typeface="Times New Roman"/>
                <a:cs typeface="Times New Roman"/>
              </a:rPr>
              <a:t>derivative </a:t>
            </a:r>
            <a:r>
              <a:rPr sz="682" b="1" i="1" spc="51" dirty="0">
                <a:latin typeface="Times New Roman"/>
                <a:cs typeface="Times New Roman"/>
              </a:rPr>
              <a:t>of </a:t>
            </a:r>
            <a:r>
              <a:rPr sz="682" b="1" i="1" spc="48" dirty="0">
                <a:latin typeface="Times New Roman"/>
                <a:cs typeface="Times New Roman"/>
              </a:rPr>
              <a:t>the </a:t>
            </a:r>
            <a:r>
              <a:rPr sz="682" b="1" i="1" spc="55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b="1" i="1" spc="65" dirty="0">
                <a:latin typeface="Times New Roman"/>
                <a:cs typeface="Times New Roman"/>
              </a:rPr>
              <a:t>at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17" dirty="0">
                <a:latin typeface="Times New Roman"/>
                <a:cs typeface="Times New Roman"/>
              </a:rPr>
              <a:t>the </a:t>
            </a:r>
            <a:r>
              <a:rPr sz="682" i="1" spc="3" dirty="0">
                <a:latin typeface="Times New Roman"/>
                <a:cs typeface="Times New Roman"/>
              </a:rPr>
              <a:t>value </a:t>
            </a:r>
            <a:r>
              <a:rPr sz="682" i="1" spc="10" dirty="0">
                <a:latin typeface="Times New Roman"/>
                <a:cs typeface="Times New Roman"/>
              </a:rPr>
              <a:t>of </a:t>
            </a:r>
            <a:r>
              <a:rPr sz="682" i="1" spc="17" dirty="0">
                <a:latin typeface="Times New Roman"/>
                <a:cs typeface="Times New Roman"/>
              </a:rPr>
              <a:t>the</a:t>
            </a:r>
            <a:r>
              <a:rPr sz="682" i="1" spc="55" dirty="0">
                <a:latin typeface="Times New Roman"/>
                <a:cs typeface="Times New Roman"/>
              </a:rPr>
              <a:t> </a:t>
            </a:r>
            <a:r>
              <a:rPr sz="682" i="1" spc="24" dirty="0">
                <a:latin typeface="Times New Roman"/>
                <a:cs typeface="Times New Roman"/>
              </a:rPr>
              <a:t>limit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4" y="3115154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(17)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18090" y="3192800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06758" y="3174331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14649" y="3056792"/>
            <a:ext cx="96289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117" baseline="-36111" dirty="0">
                <a:latin typeface="DejaVu Serif"/>
                <a:cs typeface="DejaVu Serif"/>
              </a:rPr>
              <a:t>f</a:t>
            </a:r>
            <a:r>
              <a:rPr sz="1023" spc="-220" baseline="-36111" dirty="0">
                <a:latin typeface="DejaVu Serif"/>
                <a:cs typeface="DejaVu Serif"/>
              </a:rPr>
              <a:t> </a:t>
            </a:r>
            <a:r>
              <a:rPr sz="716" spc="30" baseline="-19841" dirty="0">
                <a:latin typeface="DejaVu Sans"/>
                <a:cs typeface="DejaVu Sans"/>
              </a:rPr>
              <a:t>j</a:t>
            </a:r>
            <a:r>
              <a:rPr sz="1023" spc="30" baseline="-36111" dirty="0">
                <a:latin typeface="Times New Roman"/>
                <a:cs typeface="Times New Roman"/>
              </a:rPr>
              <a:t>(</a:t>
            </a:r>
            <a:r>
              <a:rPr sz="1023" spc="30" baseline="-36111" dirty="0">
                <a:latin typeface="DejaVu Serif"/>
                <a:cs typeface="DejaVu Serif"/>
              </a:rPr>
              <a:t>a</a:t>
            </a:r>
            <a:r>
              <a:rPr sz="1023" spc="30" baseline="-36111" dirty="0">
                <a:latin typeface="Times New Roman"/>
                <a:cs typeface="Times New Roman"/>
              </a:rPr>
              <a:t>)</a:t>
            </a:r>
            <a:r>
              <a:rPr sz="1023" spc="15" baseline="-36111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58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68" baseline="-36111" dirty="0">
                <a:latin typeface="Times New Roman"/>
                <a:cs typeface="Times New Roman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58004" y="3261633"/>
            <a:ext cx="4089689" cy="572359"/>
          </a:xfrm>
          <a:prstGeom prst="rect">
            <a:avLst/>
          </a:prstGeom>
        </p:spPr>
        <p:txBody>
          <a:bodyPr vert="horz" wrap="square" lIns="0" tIns="37234" rIns="0" bIns="0" rtlCol="0">
            <a:spAutoFit/>
          </a:bodyPr>
          <a:lstStyle/>
          <a:p>
            <a:pPr marL="11689">
              <a:spcBef>
                <a:spcPts val="293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10" dirty="0">
                <a:latin typeface="Times New Roman"/>
                <a:cs typeface="Times New Roman"/>
              </a:rPr>
              <a:t>said </a:t>
            </a:r>
            <a:r>
              <a:rPr sz="682" i="1" spc="20" dirty="0">
                <a:latin typeface="Times New Roman"/>
                <a:cs typeface="Times New Roman"/>
              </a:rPr>
              <a:t>to </a:t>
            </a:r>
            <a:r>
              <a:rPr sz="682" i="1" spc="-31" dirty="0">
                <a:latin typeface="Times New Roman"/>
                <a:cs typeface="Times New Roman"/>
              </a:rPr>
              <a:t>be </a:t>
            </a:r>
            <a:r>
              <a:rPr sz="682" b="1" i="1" spc="44" dirty="0">
                <a:latin typeface="Times New Roman"/>
                <a:cs typeface="Times New Roman"/>
              </a:rPr>
              <a:t>differentiable </a:t>
            </a:r>
            <a:r>
              <a:rPr sz="682" b="1" i="1" spc="65" dirty="0">
                <a:latin typeface="Times New Roman"/>
                <a:cs typeface="Times New Roman"/>
              </a:rPr>
              <a:t>at 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-136" dirty="0">
                <a:latin typeface="DejaVu Serif"/>
                <a:cs typeface="DejaVu Serif"/>
              </a:rPr>
              <a:t> </a:t>
            </a:r>
            <a:r>
              <a:rPr sz="682" i="1" spc="17" dirty="0">
                <a:latin typeface="Times New Roman"/>
                <a:cs typeface="Times New Roman"/>
              </a:rPr>
              <a:t>if this </a:t>
            </a:r>
            <a:r>
              <a:rPr sz="682" i="1" spc="24" dirty="0">
                <a:latin typeface="Times New Roman"/>
                <a:cs typeface="Times New Roman"/>
              </a:rPr>
              <a:t>limit </a:t>
            </a:r>
            <a:r>
              <a:rPr sz="682" i="1" spc="17" dirty="0">
                <a:latin typeface="Times New Roman"/>
                <a:cs typeface="Times New Roman"/>
              </a:rPr>
              <a:t>exists.</a:t>
            </a:r>
            <a:endParaRPr sz="682">
              <a:latin typeface="Times New Roman"/>
              <a:cs typeface="Times New Roman"/>
            </a:endParaRPr>
          </a:p>
          <a:p>
            <a:pPr marL="11689">
              <a:spcBef>
                <a:spcPts val="22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-10" dirty="0">
                <a:latin typeface="Times New Roman"/>
                <a:cs typeface="Times New Roman"/>
              </a:rPr>
              <a:t>called </a:t>
            </a:r>
            <a:r>
              <a:rPr sz="682" b="1" i="1" spc="44" dirty="0">
                <a:latin typeface="Times New Roman"/>
                <a:cs typeface="Times New Roman"/>
              </a:rPr>
              <a:t>differentiable </a:t>
            </a:r>
            <a:r>
              <a:rPr sz="682" b="1" i="1" spc="61" dirty="0">
                <a:latin typeface="Times New Roman"/>
                <a:cs typeface="Times New Roman"/>
              </a:rPr>
              <a:t>on </a:t>
            </a:r>
            <a:r>
              <a:rPr sz="682" b="1" i="1" spc="48" dirty="0">
                <a:latin typeface="Times New Roman"/>
                <a:cs typeface="Times New Roman"/>
              </a:rPr>
              <a:t>the </a:t>
            </a:r>
            <a:r>
              <a:rPr sz="682" b="1" i="1" spc="55" dirty="0">
                <a:latin typeface="Times New Roman"/>
                <a:cs typeface="Times New Roman"/>
              </a:rPr>
              <a:t>interval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c, </a:t>
            </a:r>
            <a:r>
              <a:rPr sz="682" spc="-24" dirty="0">
                <a:latin typeface="DejaVu Serif"/>
                <a:cs typeface="DejaVu Serif"/>
              </a:rPr>
              <a:t>d</a:t>
            </a:r>
            <a:r>
              <a:rPr sz="682" spc="-24" dirty="0">
                <a:latin typeface="Times New Roman"/>
                <a:cs typeface="Times New Roman"/>
              </a:rPr>
              <a:t>) </a:t>
            </a:r>
            <a:r>
              <a:rPr sz="682" i="1" spc="17" dirty="0">
                <a:latin typeface="Times New Roman"/>
                <a:cs typeface="Times New Roman"/>
              </a:rPr>
              <a:t>if </a:t>
            </a:r>
            <a:r>
              <a:rPr sz="682" i="1" spc="27" dirty="0">
                <a:latin typeface="Times New Roman"/>
                <a:cs typeface="Times New Roman"/>
              </a:rPr>
              <a:t>it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7" dirty="0">
                <a:latin typeface="Times New Roman"/>
                <a:cs typeface="Times New Roman"/>
              </a:rPr>
              <a:t>differentiable </a:t>
            </a:r>
            <a:r>
              <a:rPr sz="682" i="1" spc="20" dirty="0">
                <a:latin typeface="Times New Roman"/>
                <a:cs typeface="Times New Roman"/>
              </a:rPr>
              <a:t>at </a:t>
            </a:r>
            <a:r>
              <a:rPr sz="682" i="1" spc="14" dirty="0">
                <a:latin typeface="Times New Roman"/>
                <a:cs typeface="Times New Roman"/>
              </a:rPr>
              <a:t>every point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i="1" spc="27" dirty="0">
                <a:latin typeface="Times New Roman"/>
                <a:cs typeface="Times New Roman"/>
              </a:rPr>
              <a:t>in</a:t>
            </a:r>
            <a:r>
              <a:rPr sz="682" i="1" spc="65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c, </a:t>
            </a:r>
            <a:r>
              <a:rPr sz="682" spc="-3" dirty="0">
                <a:latin typeface="DejaVu Serif"/>
                <a:cs typeface="DejaVu Serif"/>
              </a:rPr>
              <a:t>d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i="1" spc="-3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580">
              <a:latin typeface="Times New Roman"/>
              <a:cs typeface="Times New Roman"/>
            </a:endParaRPr>
          </a:p>
          <a:p>
            <a:pPr marL="8659" marR="3464" indent="158024">
              <a:spcBef>
                <a:spcPts val="3"/>
              </a:spcBef>
            </a:pPr>
            <a:r>
              <a:rPr sz="682" b="1" dirty="0">
                <a:latin typeface="Georgia"/>
                <a:cs typeface="Georgia"/>
              </a:rPr>
              <a:t>1.2. </a:t>
            </a:r>
            <a:r>
              <a:rPr sz="682" b="1" spc="-10" dirty="0">
                <a:latin typeface="Georgia"/>
                <a:cs typeface="Georgia"/>
              </a:rPr>
              <a:t>Other </a:t>
            </a:r>
            <a:r>
              <a:rPr sz="682" b="1" spc="-20" dirty="0">
                <a:latin typeface="Georgia"/>
                <a:cs typeface="Georgia"/>
              </a:rPr>
              <a:t>notations. </a:t>
            </a:r>
            <a:r>
              <a:rPr sz="682" spc="17" dirty="0">
                <a:latin typeface="Times New Roman"/>
                <a:cs typeface="Times New Roman"/>
              </a:rPr>
              <a:t>One can </a:t>
            </a:r>
            <a:r>
              <a:rPr sz="682" spc="27" dirty="0">
                <a:latin typeface="Times New Roman"/>
                <a:cs typeface="Times New Roman"/>
              </a:rPr>
              <a:t>substitute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36" dirty="0">
                <a:latin typeface="Times New Roman"/>
                <a:cs typeface="Times New Roman"/>
              </a:rPr>
              <a:t>=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136" dirty="0">
                <a:latin typeface="Times New Roman"/>
                <a:cs typeface="Times New Roman"/>
              </a:rPr>
              <a:t>+ </a:t>
            </a:r>
            <a:r>
              <a:rPr sz="682" spc="-51" dirty="0">
                <a:latin typeface="DejaVu Serif"/>
                <a:cs typeface="DejaVu Serif"/>
              </a:rPr>
              <a:t>h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limit 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17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20" dirty="0">
                <a:latin typeface="Times New Roman"/>
                <a:cs typeface="Times New Roman"/>
              </a:rPr>
              <a:t>let </a:t>
            </a:r>
            <a:r>
              <a:rPr sz="682" spc="-51" dirty="0">
                <a:latin typeface="DejaVu Serif"/>
                <a:cs typeface="DejaVu Serif"/>
              </a:rPr>
              <a:t>h </a:t>
            </a:r>
            <a:r>
              <a:rPr sz="682" spc="106" dirty="0">
                <a:latin typeface="DejaVu Sans"/>
                <a:cs typeface="DejaVu Sans"/>
              </a:rPr>
              <a:t>→ </a:t>
            </a:r>
            <a:r>
              <a:rPr sz="682" spc="-7" dirty="0">
                <a:latin typeface="Times New Roman"/>
                <a:cs typeface="Times New Roman"/>
              </a:rPr>
              <a:t>0 </a:t>
            </a:r>
            <a:r>
              <a:rPr sz="682" spc="20" dirty="0">
                <a:latin typeface="Times New Roman"/>
                <a:cs typeface="Times New Roman"/>
              </a:rPr>
              <a:t>instead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6" dirty="0">
                <a:latin typeface="DejaVu Sans"/>
                <a:cs typeface="DejaVu Sans"/>
              </a:rPr>
              <a:t>→ 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. 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-3" dirty="0">
                <a:latin typeface="Times New Roman"/>
                <a:cs typeface="Times New Roman"/>
              </a:rPr>
              <a:t>gives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formula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61114" y="3908310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(18)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43258" y="3990501"/>
            <a:ext cx="16105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81192" y="3967477"/>
            <a:ext cx="671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39818" y="3849948"/>
            <a:ext cx="111269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117" baseline="-36111" dirty="0">
                <a:latin typeface="DejaVu Serif"/>
                <a:cs typeface="DejaVu Serif"/>
              </a:rPr>
              <a:t>f</a:t>
            </a:r>
            <a:r>
              <a:rPr sz="1023" spc="-220" baseline="-36111" dirty="0">
                <a:latin typeface="DejaVu Serif"/>
                <a:cs typeface="DejaVu Serif"/>
              </a:rPr>
              <a:t> </a:t>
            </a:r>
            <a:r>
              <a:rPr sz="716" spc="30" baseline="-19841" dirty="0">
                <a:latin typeface="DejaVu Sans"/>
                <a:cs typeface="DejaVu Sans"/>
              </a:rPr>
              <a:t>j</a:t>
            </a:r>
            <a:r>
              <a:rPr sz="1023" spc="30" baseline="-36111" dirty="0">
                <a:latin typeface="Times New Roman"/>
                <a:cs typeface="Times New Roman"/>
              </a:rPr>
              <a:t>(</a:t>
            </a:r>
            <a:r>
              <a:rPr sz="1023" spc="30" baseline="-36111" dirty="0">
                <a:latin typeface="DejaVu Serif"/>
                <a:cs typeface="DejaVu Serif"/>
              </a:rPr>
              <a:t>a</a:t>
            </a:r>
            <a:r>
              <a:rPr sz="1023" spc="30" baseline="-36111" dirty="0">
                <a:latin typeface="Times New Roman"/>
                <a:cs typeface="Times New Roman"/>
              </a:rPr>
              <a:t>)</a:t>
            </a:r>
            <a:r>
              <a:rPr sz="1023" spc="15" baseline="-36111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53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64" baseline="-36111" dirty="0">
                <a:latin typeface="Times New Roman"/>
                <a:cs typeface="Times New Roman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,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61114" y="4082297"/>
            <a:ext cx="4069773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Often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dirty="0">
                <a:latin typeface="Times New Roman"/>
                <a:cs typeface="Times New Roman"/>
              </a:rPr>
              <a:t>will </a:t>
            </a:r>
            <a:r>
              <a:rPr sz="682" spc="7" dirty="0">
                <a:latin typeface="Times New Roman"/>
                <a:cs typeface="Times New Roman"/>
              </a:rPr>
              <a:t>find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24" dirty="0">
                <a:latin typeface="Times New Roman"/>
                <a:cs typeface="Times New Roman"/>
              </a:rPr>
              <a:t>equation </a:t>
            </a:r>
            <a:r>
              <a:rPr sz="682" spc="31" dirty="0">
                <a:latin typeface="Times New Roman"/>
                <a:cs typeface="Times New Roman"/>
              </a:rPr>
              <a:t>written </a:t>
            </a:r>
            <a:r>
              <a:rPr sz="682" spc="27" dirty="0">
                <a:latin typeface="Times New Roman"/>
                <a:cs typeface="Times New Roman"/>
              </a:rPr>
              <a:t>with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27" dirty="0">
                <a:latin typeface="Times New Roman"/>
                <a:cs typeface="Times New Roman"/>
              </a:rPr>
              <a:t>instead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37" dirty="0">
                <a:latin typeface="Times New Roman"/>
                <a:cs typeface="Times New Roman"/>
              </a:rPr>
              <a:t>and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 </a:t>
            </a:r>
            <a:r>
              <a:rPr sz="682" spc="27" dirty="0">
                <a:latin typeface="Times New Roman"/>
                <a:cs typeface="Times New Roman"/>
              </a:rPr>
              <a:t>instead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-17" dirty="0">
                <a:latin typeface="DejaVu Serif"/>
                <a:cs typeface="DejaVu Serif"/>
              </a:rPr>
              <a:t>h</a:t>
            </a:r>
            <a:r>
              <a:rPr sz="682" spc="-17" dirty="0">
                <a:latin typeface="Times New Roman"/>
                <a:cs typeface="Times New Roman"/>
              </a:rPr>
              <a:t>, </a:t>
            </a:r>
            <a:r>
              <a:rPr sz="682" spc="10" dirty="0">
                <a:latin typeface="Times New Roman"/>
                <a:cs typeface="Times New Roman"/>
              </a:rPr>
              <a:t>which </a:t>
            </a:r>
            <a:r>
              <a:rPr sz="682" spc="14" dirty="0">
                <a:latin typeface="Times New Roman"/>
                <a:cs typeface="Times New Roman"/>
              </a:rPr>
              <a:t>makes </a:t>
            </a:r>
            <a:r>
              <a:rPr sz="682" spc="37" dirty="0">
                <a:latin typeface="Times New Roman"/>
                <a:cs typeface="Times New Roman"/>
              </a:rPr>
              <a:t>it </a:t>
            </a:r>
            <a:r>
              <a:rPr sz="682" spc="7" dirty="0">
                <a:latin typeface="Times New Roman"/>
                <a:cs typeface="Times New Roman"/>
              </a:rPr>
              <a:t>look </a:t>
            </a:r>
            <a:r>
              <a:rPr sz="682" spc="-3" dirty="0">
                <a:latin typeface="Times New Roman"/>
                <a:cs typeface="Times New Roman"/>
              </a:rPr>
              <a:t>like  </a:t>
            </a:r>
            <a:r>
              <a:rPr sz="682" spc="20" dirty="0">
                <a:latin typeface="Times New Roman"/>
                <a:cs typeface="Times New Roman"/>
              </a:rPr>
              <a:t>this: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70814" y="4321781"/>
            <a:ext cx="4840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77960" y="4403306"/>
            <a:ext cx="216477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53" dirty="0">
                <a:latin typeface="Times New Roman"/>
                <a:cs typeface="Times New Roman"/>
              </a:rPr>
              <a:t>∆</a:t>
            </a: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75001" y="4380958"/>
            <a:ext cx="1385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01642" y="4263428"/>
            <a:ext cx="7195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7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2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6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∆</a:t>
            </a:r>
            <a:r>
              <a:rPr sz="682" u="sng" spc="6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6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58005" y="4481775"/>
            <a:ext cx="4073236" cy="61007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092" marR="3464" indent="-866" algn="just">
              <a:spcBef>
                <a:spcPts val="65"/>
              </a:spcBef>
            </a:pP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interpretation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same </a:t>
            </a:r>
            <a:r>
              <a:rPr sz="682" spc="20" dirty="0">
                <a:latin typeface="Times New Roman"/>
                <a:cs typeface="Times New Roman"/>
              </a:rPr>
              <a:t>as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24" dirty="0">
                <a:latin typeface="Times New Roman"/>
                <a:cs typeface="Times New Roman"/>
              </a:rPr>
              <a:t>equation (</a:t>
            </a:r>
            <a:r>
              <a:rPr sz="682" spc="24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6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" dirty="0">
                <a:latin typeface="Times New Roman"/>
                <a:cs typeface="Times New Roman"/>
              </a:rPr>
              <a:t>from </a:t>
            </a:r>
            <a:r>
              <a:rPr sz="682" spc="-10" dirty="0">
                <a:latin typeface="DejaVu Sans"/>
                <a:cs typeface="DejaVu Sans"/>
              </a:rPr>
              <a:t>§</a:t>
            </a:r>
            <a:r>
              <a:rPr sz="682" spc="-10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4</a:t>
            </a:r>
            <a:r>
              <a:rPr sz="682" spc="-10" dirty="0">
                <a:latin typeface="Times New Roman"/>
                <a:cs typeface="Times New Roman"/>
              </a:rPr>
              <a:t>.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numerator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61" dirty="0">
                <a:latin typeface="Times New Roman"/>
                <a:cs typeface="Times New Roman"/>
              </a:rPr>
              <a:t>∆</a:t>
            </a:r>
            <a:r>
              <a:rPr sz="682" spc="61" dirty="0">
                <a:latin typeface="DejaVu Serif"/>
                <a:cs typeface="DejaVu Serif"/>
              </a:rPr>
              <a:t>x</a:t>
            </a:r>
            <a:r>
              <a:rPr sz="682" spc="61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36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20" dirty="0">
                <a:latin typeface="Times New Roman"/>
                <a:cs typeface="Times New Roman"/>
              </a:rPr>
              <a:t>represents </a:t>
            </a:r>
            <a:r>
              <a:rPr sz="682" spc="37" dirty="0">
                <a:latin typeface="Times New Roman"/>
                <a:cs typeface="Times New Roman"/>
              </a:rPr>
              <a:t>the  </a:t>
            </a:r>
            <a:r>
              <a:rPr sz="682" spc="24" dirty="0">
                <a:latin typeface="Times New Roman"/>
                <a:cs typeface="Times New Roman"/>
              </a:rPr>
              <a:t>amount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3" dirty="0">
                <a:latin typeface="Times New Roman"/>
                <a:cs typeface="Times New Roman"/>
              </a:rPr>
              <a:t>value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changes </a:t>
            </a:r>
            <a:r>
              <a:rPr sz="682" spc="-17" dirty="0">
                <a:latin typeface="Times New Roman"/>
                <a:cs typeface="Times New Roman"/>
              </a:rPr>
              <a:t>if </a:t>
            </a:r>
            <a:r>
              <a:rPr sz="682" spc="3" dirty="0">
                <a:latin typeface="Times New Roman"/>
                <a:cs typeface="Times New Roman"/>
              </a:rPr>
              <a:t>one </a:t>
            </a:r>
            <a:r>
              <a:rPr sz="682" spc="7" dirty="0">
                <a:latin typeface="Times New Roman"/>
                <a:cs typeface="Times New Roman"/>
              </a:rPr>
              <a:t>increases </a:t>
            </a:r>
            <a:r>
              <a:rPr sz="682" spc="20" dirty="0">
                <a:latin typeface="Times New Roman"/>
                <a:cs typeface="Times New Roman"/>
              </a:rPr>
              <a:t>its argument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(small) </a:t>
            </a:r>
            <a:r>
              <a:rPr sz="682" spc="24" dirty="0">
                <a:latin typeface="Times New Roman"/>
                <a:cs typeface="Times New Roman"/>
              </a:rPr>
              <a:t>amount 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682" spc="51" dirty="0">
                <a:latin typeface="Times New Roman"/>
                <a:cs typeface="Times New Roman"/>
              </a:rPr>
              <a:t>. </a:t>
            </a:r>
            <a:r>
              <a:rPr sz="682" spc="-7" dirty="0">
                <a:latin typeface="Times New Roman"/>
                <a:cs typeface="Times New Roman"/>
              </a:rPr>
              <a:t>If 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0" dirty="0">
                <a:latin typeface="Times New Roman"/>
                <a:cs typeface="Times New Roman"/>
              </a:rPr>
              <a:t>write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7" dirty="0">
                <a:latin typeface="Times New Roman"/>
                <a:cs typeface="Times New Roman"/>
              </a:rPr>
              <a:t>call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increase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-75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endParaRPr sz="682">
              <a:latin typeface="DejaVu Serif"/>
              <a:cs typeface="DejaVu Serif"/>
            </a:endParaRPr>
          </a:p>
          <a:p>
            <a:pPr marL="2598" algn="ctr">
              <a:spcBef>
                <a:spcPts val="310"/>
              </a:spcBef>
            </a:pP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y</a:t>
            </a:r>
            <a:r>
              <a:rPr sz="682" spc="-10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61" dirty="0">
                <a:latin typeface="Times New Roman"/>
                <a:cs typeface="Times New Roman"/>
              </a:rPr>
              <a:t>∆</a:t>
            </a:r>
            <a:r>
              <a:rPr sz="682" spc="61" dirty="0">
                <a:latin typeface="DejaVu Serif"/>
                <a:cs typeface="DejaVu Serif"/>
              </a:rPr>
              <a:t>x</a:t>
            </a:r>
            <a:r>
              <a:rPr sz="682" spc="61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11689" algn="just">
              <a:spcBef>
                <a:spcPts val="316"/>
              </a:spcBef>
            </a:pP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44172" y="5128678"/>
            <a:ext cx="4840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283660" y="5202035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6051319" y="5187846"/>
            <a:ext cx="3623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716" spc="133" baseline="3968" dirty="0">
                <a:latin typeface="Times New Roman"/>
                <a:cs typeface="Times New Roman"/>
              </a:rPr>
              <a:t>∆</a:t>
            </a:r>
            <a:r>
              <a:rPr sz="716" spc="133" baseline="3968" dirty="0">
                <a:latin typeface="DejaVu Serif"/>
                <a:cs typeface="DejaVu Serif"/>
              </a:rPr>
              <a:t>x</a:t>
            </a:r>
            <a:r>
              <a:rPr sz="716" spc="133" baseline="3968" dirty="0">
                <a:latin typeface="DejaVu Sans"/>
                <a:cs typeface="DejaVu Sans"/>
              </a:rPr>
              <a:t>→</a:t>
            </a:r>
            <a:r>
              <a:rPr sz="716" spc="133" baseline="3968" dirty="0">
                <a:latin typeface="Times New Roman"/>
                <a:cs typeface="Times New Roman"/>
              </a:rPr>
              <a:t>0</a:t>
            </a:r>
            <a:r>
              <a:rPr sz="716" spc="51" baseline="3968" dirty="0">
                <a:latin typeface="Times New Roman"/>
                <a:cs typeface="Times New Roman"/>
              </a:rPr>
              <a:t>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76958" y="5070317"/>
            <a:ext cx="171017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42428" algn="r">
              <a:lnSpc>
                <a:spcPts val="637"/>
              </a:lnSpc>
              <a:spcBef>
                <a:spcPts val="65"/>
              </a:spcBef>
            </a:pP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  <a:p>
            <a:pPr marR="3464" algn="r">
              <a:lnSpc>
                <a:spcPts val="637"/>
              </a:lnSpc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58005" y="5283876"/>
            <a:ext cx="4073236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3031">
              <a:spcBef>
                <a:spcPts val="65"/>
              </a:spcBef>
            </a:pPr>
            <a:r>
              <a:rPr sz="682" spc="112" dirty="0">
                <a:latin typeface="Times New Roman"/>
                <a:cs typeface="Times New Roman"/>
              </a:rPr>
              <a:t>Gottfried </a:t>
            </a:r>
            <a:r>
              <a:rPr sz="682" spc="72" dirty="0">
                <a:latin typeface="Times New Roman"/>
                <a:cs typeface="Times New Roman"/>
              </a:rPr>
              <a:t>Wilhelm </a:t>
            </a:r>
            <a:r>
              <a:rPr sz="682" spc="65" dirty="0">
                <a:latin typeface="Times New Roman"/>
                <a:cs typeface="Times New Roman"/>
              </a:rPr>
              <a:t>von </a:t>
            </a:r>
            <a:r>
              <a:rPr sz="682" spc="34" dirty="0">
                <a:latin typeface="Times New Roman"/>
                <a:cs typeface="Times New Roman"/>
              </a:rPr>
              <a:t>Leibniz, </a:t>
            </a:r>
            <a:r>
              <a:rPr sz="682" spc="3" dirty="0">
                <a:latin typeface="Times New Roman"/>
                <a:cs typeface="Times New Roman"/>
              </a:rPr>
              <a:t>one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inventors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calculus, came </a:t>
            </a:r>
            <a:r>
              <a:rPr sz="682" spc="27" dirty="0">
                <a:latin typeface="Times New Roman"/>
                <a:cs typeface="Times New Roman"/>
              </a:rPr>
              <a:t>up </a:t>
            </a:r>
            <a:r>
              <a:rPr sz="682" spc="17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idea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3" dirty="0">
                <a:latin typeface="Times New Roman"/>
                <a:cs typeface="Times New Roman"/>
              </a:rPr>
              <a:t>one </a:t>
            </a:r>
            <a:r>
              <a:rPr sz="682" spc="10" dirty="0">
                <a:latin typeface="Times New Roman"/>
                <a:cs typeface="Times New Roman"/>
              </a:rPr>
              <a:t>should  </a:t>
            </a:r>
            <a:r>
              <a:rPr sz="682" spc="20" dirty="0">
                <a:latin typeface="Times New Roman"/>
                <a:cs typeface="Times New Roman"/>
              </a:rPr>
              <a:t>write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limit</a:t>
            </a:r>
            <a:r>
              <a:rPr sz="682" spc="11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801790" y="5591937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 txBox="1"/>
          <p:nvPr/>
        </p:nvSpPr>
        <p:spPr>
          <a:xfrm>
            <a:off x="5795088" y="5460209"/>
            <a:ext cx="5749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51560" algn="l"/>
              </a:tabLst>
            </a:pPr>
            <a:r>
              <a:rPr sz="682" spc="-68" dirty="0">
                <a:latin typeface="DejaVu Serif"/>
                <a:cs typeface="DejaVu Serif"/>
              </a:rPr>
              <a:t>dy	</a:t>
            </a:r>
            <a:r>
              <a:rPr sz="682" spc="147" dirty="0">
                <a:latin typeface="Times New Roman"/>
                <a:cs typeface="Times New Roman"/>
              </a:rPr>
              <a:t>∆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245057" y="5591937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 txBox="1"/>
          <p:nvPr/>
        </p:nvSpPr>
        <p:spPr>
          <a:xfrm>
            <a:off x="5793131" y="5577748"/>
            <a:ext cx="58189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8161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716" spc="133" baseline="3968" dirty="0">
                <a:latin typeface="Times New Roman"/>
                <a:cs typeface="Times New Roman"/>
              </a:rPr>
              <a:t>∆</a:t>
            </a:r>
            <a:r>
              <a:rPr sz="716" spc="133" baseline="3968" dirty="0">
                <a:latin typeface="DejaVu Serif"/>
                <a:cs typeface="DejaVu Serif"/>
              </a:rPr>
              <a:t>x</a:t>
            </a:r>
            <a:r>
              <a:rPr sz="716" spc="133" baseline="3968" dirty="0">
                <a:latin typeface="DejaVu Sans"/>
                <a:cs typeface="DejaVu Sans"/>
              </a:rPr>
              <a:t>→</a:t>
            </a:r>
            <a:r>
              <a:rPr sz="716" spc="133" baseline="3968" dirty="0">
                <a:latin typeface="Times New Roman"/>
                <a:cs typeface="Times New Roman"/>
              </a:rPr>
              <a:t>0</a:t>
            </a:r>
            <a:r>
              <a:rPr sz="716" spc="51" baseline="3968" dirty="0">
                <a:latin typeface="Times New Roman"/>
                <a:cs typeface="Times New Roman"/>
              </a:rPr>
              <a:t>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2</a:t>
            </a:fld>
            <a:endParaRPr spc="31" dirty="0"/>
          </a:p>
        </p:txBody>
      </p:sp>
      <p:sp>
        <p:nvSpPr>
          <p:cNvPr id="31" name="object 31"/>
          <p:cNvSpPr txBox="1"/>
          <p:nvPr/>
        </p:nvSpPr>
        <p:spPr>
          <a:xfrm>
            <a:off x="5921649" y="5518571"/>
            <a:ext cx="4875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54590" algn="l"/>
              </a:tabLst>
            </a:pPr>
            <a:r>
              <a:rPr sz="682" spc="143" dirty="0">
                <a:latin typeface="Times New Roman"/>
                <a:cs typeface="Times New Roman"/>
              </a:rPr>
              <a:t>=  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58005" y="5673778"/>
            <a:ext cx="4083194" cy="42816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3031" algn="just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idea being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17" dirty="0">
                <a:latin typeface="Times New Roman"/>
                <a:cs typeface="Times New Roman"/>
              </a:rPr>
              <a:t>after letting </a:t>
            </a:r>
            <a:r>
              <a:rPr sz="682" spc="68" dirty="0">
                <a:latin typeface="Times New Roman"/>
                <a:cs typeface="Times New Roman"/>
              </a:rPr>
              <a:t>∆</a:t>
            </a:r>
            <a:r>
              <a:rPr sz="682" spc="68" dirty="0">
                <a:latin typeface="DejaVu Serif"/>
                <a:cs typeface="DejaVu Serif"/>
              </a:rPr>
              <a:t>x </a:t>
            </a:r>
            <a:r>
              <a:rPr sz="682" spc="-10" dirty="0">
                <a:latin typeface="Times New Roman"/>
                <a:cs typeface="Times New Roman"/>
              </a:rPr>
              <a:t>go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Times New Roman"/>
                <a:cs typeface="Times New Roman"/>
              </a:rPr>
              <a:t>zero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17" dirty="0">
                <a:latin typeface="Times New Roman"/>
                <a:cs typeface="Times New Roman"/>
              </a:rPr>
              <a:t>didn’t </a:t>
            </a:r>
            <a:r>
              <a:rPr sz="682" spc="7" dirty="0">
                <a:latin typeface="Times New Roman"/>
                <a:cs typeface="Times New Roman"/>
              </a:rPr>
              <a:t>vanish, </a:t>
            </a:r>
            <a:r>
              <a:rPr sz="682" spc="41" dirty="0">
                <a:latin typeface="Times New Roman"/>
                <a:cs typeface="Times New Roman"/>
              </a:rPr>
              <a:t>but </a:t>
            </a:r>
            <a:r>
              <a:rPr sz="682" spc="17" dirty="0">
                <a:latin typeface="Times New Roman"/>
                <a:cs typeface="Times New Roman"/>
              </a:rPr>
              <a:t>instead </a:t>
            </a:r>
            <a:r>
              <a:rPr sz="682" spc="10" dirty="0">
                <a:latin typeface="Times New Roman"/>
                <a:cs typeface="Times New Roman"/>
              </a:rPr>
              <a:t>became </a:t>
            </a:r>
            <a:r>
              <a:rPr sz="682" spc="27" dirty="0">
                <a:latin typeface="Times New Roman"/>
                <a:cs typeface="Times New Roman"/>
              </a:rPr>
              <a:t>an </a:t>
            </a:r>
            <a:r>
              <a:rPr sz="682" spc="3" dirty="0">
                <a:latin typeface="Times New Roman"/>
                <a:cs typeface="Times New Roman"/>
              </a:rPr>
              <a:t>infinitely </a:t>
            </a:r>
            <a:r>
              <a:rPr sz="682" spc="7" dirty="0">
                <a:latin typeface="Times New Roman"/>
                <a:cs typeface="Times New Roman"/>
              </a:rPr>
              <a:t>small </a:t>
            </a:r>
            <a:r>
              <a:rPr sz="682" spc="24" dirty="0">
                <a:latin typeface="Times New Roman"/>
                <a:cs typeface="Times New Roman"/>
              </a:rPr>
              <a:t>quantity  </a:t>
            </a:r>
            <a:r>
              <a:rPr sz="682" spc="14" dirty="0">
                <a:latin typeface="Times New Roman"/>
                <a:cs typeface="Times New Roman"/>
              </a:rPr>
              <a:t>which Leibniz </a:t>
            </a:r>
            <a:r>
              <a:rPr sz="682" spc="17" dirty="0">
                <a:latin typeface="Times New Roman"/>
                <a:cs typeface="Times New Roman"/>
              </a:rPr>
              <a:t>called </a:t>
            </a:r>
            <a:r>
              <a:rPr sz="682" spc="3" dirty="0">
                <a:latin typeface="Times New Roman"/>
                <a:cs typeface="Times New Roman"/>
              </a:rPr>
              <a:t>“</a:t>
            </a:r>
            <a:r>
              <a:rPr sz="682" spc="3" dirty="0">
                <a:latin typeface="DejaVu Serif"/>
                <a:cs typeface="DejaVu Serif"/>
              </a:rPr>
              <a:t>dx</a:t>
            </a:r>
            <a:r>
              <a:rPr sz="682" spc="3" dirty="0">
                <a:latin typeface="Times New Roman"/>
                <a:cs typeface="Times New Roman"/>
              </a:rPr>
              <a:t>.”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result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increasing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infinitely </a:t>
            </a:r>
            <a:r>
              <a:rPr sz="682" spc="20" dirty="0">
                <a:latin typeface="Times New Roman"/>
                <a:cs typeface="Times New Roman"/>
              </a:rPr>
              <a:t>small </a:t>
            </a:r>
            <a:r>
              <a:rPr sz="682" spc="37" dirty="0">
                <a:latin typeface="Times New Roman"/>
                <a:cs typeface="Times New Roman"/>
              </a:rPr>
              <a:t>quantity 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 </a:t>
            </a:r>
            <a:r>
              <a:rPr sz="682" spc="7" dirty="0">
                <a:latin typeface="Times New Roman"/>
                <a:cs typeface="Times New Roman"/>
              </a:rPr>
              <a:t>increased by </a:t>
            </a:r>
            <a:r>
              <a:rPr sz="682" spc="24" dirty="0">
                <a:latin typeface="Times New Roman"/>
                <a:cs typeface="Times New Roman"/>
              </a:rPr>
              <a:t>another </a:t>
            </a:r>
            <a:r>
              <a:rPr sz="682" spc="3" dirty="0">
                <a:latin typeface="Times New Roman"/>
                <a:cs typeface="Times New Roman"/>
              </a:rPr>
              <a:t>infinitely </a:t>
            </a:r>
            <a:r>
              <a:rPr sz="682" spc="7" dirty="0">
                <a:latin typeface="Times New Roman"/>
                <a:cs typeface="Times New Roman"/>
              </a:rPr>
              <a:t>small </a:t>
            </a:r>
            <a:r>
              <a:rPr sz="682" spc="24" dirty="0">
                <a:latin typeface="Times New Roman"/>
                <a:cs typeface="Times New Roman"/>
              </a:rPr>
              <a:t>quantity </a:t>
            </a:r>
            <a:r>
              <a:rPr sz="682" spc="-34" dirty="0">
                <a:latin typeface="DejaVu Serif"/>
                <a:cs typeface="DejaVu Serif"/>
              </a:rPr>
              <a:t>dy</a:t>
            </a:r>
            <a:r>
              <a:rPr sz="682" spc="-34" dirty="0">
                <a:latin typeface="Times New Roman"/>
                <a:cs typeface="Times New Roman"/>
              </a:rPr>
              <a:t>.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ratio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these </a:t>
            </a:r>
            <a:r>
              <a:rPr sz="682" dirty="0">
                <a:latin typeface="Times New Roman"/>
                <a:cs typeface="Times New Roman"/>
              </a:rPr>
              <a:t>two </a:t>
            </a:r>
            <a:r>
              <a:rPr sz="682" spc="3" dirty="0">
                <a:latin typeface="Times New Roman"/>
                <a:cs typeface="Times New Roman"/>
              </a:rPr>
              <a:t>infinitely </a:t>
            </a:r>
            <a:r>
              <a:rPr sz="682" spc="7" dirty="0">
                <a:latin typeface="Times New Roman"/>
                <a:cs typeface="Times New Roman"/>
              </a:rPr>
              <a:t>small </a:t>
            </a:r>
            <a:r>
              <a:rPr sz="682" spc="17" dirty="0">
                <a:latin typeface="Times New Roman"/>
                <a:cs typeface="Times New Roman"/>
              </a:rPr>
              <a:t>quantities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what </a:t>
            </a:r>
            <a:r>
              <a:rPr sz="682" spc="-20" dirty="0">
                <a:latin typeface="Times New Roman"/>
                <a:cs typeface="Times New Roman"/>
              </a:rPr>
              <a:t>we  </a:t>
            </a:r>
            <a:r>
              <a:rPr sz="682" spc="7" dirty="0">
                <a:latin typeface="Times New Roman"/>
                <a:cs typeface="Times New Roman"/>
              </a:rPr>
              <a:t>call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48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28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8957" y="614799"/>
            <a:ext cx="4072370" cy="111162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896" indent="157158" algn="just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There </a:t>
            </a:r>
            <a:r>
              <a:rPr sz="682" spc="20" dirty="0">
                <a:latin typeface="Times New Roman"/>
                <a:cs typeface="Times New Roman"/>
              </a:rPr>
              <a:t>are </a:t>
            </a:r>
            <a:r>
              <a:rPr sz="682" spc="10" dirty="0">
                <a:latin typeface="Times New Roman"/>
                <a:cs typeface="Times New Roman"/>
              </a:rPr>
              <a:t>no “infinitely small </a:t>
            </a:r>
            <a:r>
              <a:rPr sz="682" spc="14" dirty="0">
                <a:latin typeface="Times New Roman"/>
                <a:cs typeface="Times New Roman"/>
              </a:rPr>
              <a:t>real </a:t>
            </a:r>
            <a:r>
              <a:rPr sz="682" spc="17" dirty="0">
                <a:latin typeface="Times New Roman"/>
                <a:cs typeface="Times New Roman"/>
              </a:rPr>
              <a:t>numbers,”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this </a:t>
            </a:r>
            <a:r>
              <a:rPr sz="682" spc="7" dirty="0">
                <a:latin typeface="Times New Roman"/>
                <a:cs typeface="Times New Roman"/>
              </a:rPr>
              <a:t>makes </a:t>
            </a:r>
            <a:r>
              <a:rPr sz="682" dirty="0">
                <a:latin typeface="Times New Roman"/>
                <a:cs typeface="Times New Roman"/>
              </a:rPr>
              <a:t>Leibniz’ </a:t>
            </a:r>
            <a:r>
              <a:rPr sz="682" spc="27" dirty="0">
                <a:latin typeface="Times New Roman"/>
                <a:cs typeface="Times New Roman"/>
              </a:rPr>
              <a:t>notation </a:t>
            </a:r>
            <a:r>
              <a:rPr sz="682" spc="3" dirty="0">
                <a:latin typeface="Times New Roman"/>
                <a:cs typeface="Times New Roman"/>
              </a:rPr>
              <a:t>difficult </a:t>
            </a:r>
            <a:r>
              <a:rPr sz="682" spc="31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justify.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3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20th century </a:t>
            </a:r>
            <a:r>
              <a:rPr sz="682" spc="20" dirty="0">
                <a:latin typeface="Times New Roman"/>
                <a:cs typeface="Times New Roman"/>
              </a:rPr>
              <a:t>mathematicians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17" dirty="0">
                <a:latin typeface="Times New Roman"/>
                <a:cs typeface="Times New Roman"/>
              </a:rPr>
              <a:t>managed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create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consistent </a:t>
            </a:r>
            <a:r>
              <a:rPr sz="682" spc="20" dirty="0">
                <a:latin typeface="Times New Roman"/>
                <a:cs typeface="Times New Roman"/>
              </a:rPr>
              <a:t>theory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Times New Roman"/>
                <a:cs typeface="Times New Roman"/>
              </a:rPr>
              <a:t>“infinitesimals”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-7" dirty="0">
                <a:latin typeface="Times New Roman"/>
                <a:cs typeface="Times New Roman"/>
              </a:rPr>
              <a:t>allows </a:t>
            </a:r>
            <a:r>
              <a:rPr sz="682" dirty="0">
                <a:latin typeface="Times New Roman"/>
                <a:cs typeface="Times New Roman"/>
              </a:rPr>
              <a:t>you 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compute with </a:t>
            </a:r>
            <a:r>
              <a:rPr sz="682" spc="-17" dirty="0">
                <a:latin typeface="Times New Roman"/>
                <a:cs typeface="Times New Roman"/>
              </a:rPr>
              <a:t>“</a:t>
            </a:r>
            <a:r>
              <a:rPr sz="682" spc="-17" dirty="0">
                <a:latin typeface="DejaVu Serif"/>
                <a:cs typeface="DejaVu Serif"/>
              </a:rPr>
              <a:t>dx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27" dirty="0">
                <a:latin typeface="DejaVu Serif"/>
                <a:cs typeface="DejaVu Serif"/>
              </a:rPr>
              <a:t>dy</a:t>
            </a:r>
            <a:r>
              <a:rPr sz="682" spc="-27" dirty="0">
                <a:latin typeface="Times New Roman"/>
                <a:cs typeface="Times New Roman"/>
              </a:rPr>
              <a:t>” </a:t>
            </a:r>
            <a:r>
              <a:rPr sz="682" spc="10" dirty="0">
                <a:latin typeface="Times New Roman"/>
                <a:cs typeface="Times New Roman"/>
              </a:rPr>
              <a:t>as </a:t>
            </a:r>
            <a:r>
              <a:rPr sz="682" spc="3" dirty="0">
                <a:latin typeface="Times New Roman"/>
                <a:cs typeface="Times New Roman"/>
              </a:rPr>
              <a:t>Leibniz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his </a:t>
            </a:r>
            <a:r>
              <a:rPr sz="682" spc="14" dirty="0">
                <a:latin typeface="Times New Roman"/>
                <a:cs typeface="Times New Roman"/>
              </a:rPr>
              <a:t>contemporaries </a:t>
            </a:r>
            <a:r>
              <a:rPr sz="682" dirty="0">
                <a:latin typeface="Times New Roman"/>
                <a:cs typeface="Times New Roman"/>
              </a:rPr>
              <a:t>would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10" dirty="0">
                <a:latin typeface="Times New Roman"/>
                <a:cs typeface="Times New Roman"/>
              </a:rPr>
              <a:t>done. </a:t>
            </a:r>
            <a:r>
              <a:rPr sz="682" spc="20" dirty="0">
                <a:latin typeface="Times New Roman"/>
                <a:cs typeface="Times New Roman"/>
              </a:rPr>
              <a:t>This theory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called </a:t>
            </a:r>
            <a:r>
              <a:rPr sz="682" spc="17" dirty="0">
                <a:latin typeface="Times New Roman"/>
                <a:cs typeface="Times New Roman"/>
              </a:rPr>
              <a:t>“non  </a:t>
            </a:r>
            <a:r>
              <a:rPr sz="682" spc="27" dirty="0">
                <a:latin typeface="Times New Roman"/>
                <a:cs typeface="Times New Roman"/>
              </a:rPr>
              <a:t>standard </a:t>
            </a:r>
            <a:r>
              <a:rPr sz="682" spc="10" dirty="0">
                <a:latin typeface="Times New Roman"/>
                <a:cs typeface="Times New Roman"/>
              </a:rPr>
              <a:t>analysis.”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dirty="0">
                <a:latin typeface="Times New Roman"/>
                <a:cs typeface="Times New Roman"/>
              </a:rPr>
              <a:t>won’t </a:t>
            </a:r>
            <a:r>
              <a:rPr sz="682" spc="14" dirty="0">
                <a:latin typeface="Times New Roman"/>
                <a:cs typeface="Times New Roman"/>
              </a:rPr>
              <a:t>mention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14" dirty="0">
                <a:latin typeface="Times New Roman"/>
                <a:cs typeface="Times New Roman"/>
              </a:rPr>
              <a:t>any </a:t>
            </a:r>
            <a:r>
              <a:rPr sz="682" spc="20" dirty="0">
                <a:latin typeface="Times New Roman"/>
                <a:cs typeface="Times New Roman"/>
              </a:rPr>
              <a:t>further</a:t>
            </a:r>
            <a:r>
              <a:rPr sz="716" spc="30" baseline="31746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682" spc="20" dirty="0">
                <a:latin typeface="Times New Roman"/>
                <a:cs typeface="Times New Roman"/>
              </a:rPr>
              <a:t>. </a:t>
            </a:r>
            <a:r>
              <a:rPr sz="682" spc="7" dirty="0">
                <a:latin typeface="Times New Roman"/>
                <a:cs typeface="Times New Roman"/>
              </a:rPr>
              <a:t>Nonetheless, </a:t>
            </a:r>
            <a:r>
              <a:rPr sz="682" dirty="0">
                <a:latin typeface="Times New Roman"/>
                <a:cs typeface="Times New Roman"/>
              </a:rPr>
              <a:t>even </a:t>
            </a:r>
            <a:r>
              <a:rPr sz="682" spc="20" dirty="0">
                <a:latin typeface="Times New Roman"/>
                <a:cs typeface="Times New Roman"/>
              </a:rPr>
              <a:t>though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dirty="0">
                <a:latin typeface="Times New Roman"/>
                <a:cs typeface="Times New Roman"/>
              </a:rPr>
              <a:t>won’t </a:t>
            </a:r>
            <a:r>
              <a:rPr sz="682" spc="3" dirty="0">
                <a:latin typeface="Times New Roman"/>
                <a:cs typeface="Times New Roman"/>
              </a:rPr>
              <a:t>use infinitely </a:t>
            </a:r>
            <a:r>
              <a:rPr sz="682" spc="7" dirty="0">
                <a:latin typeface="Times New Roman"/>
                <a:cs typeface="Times New Roman"/>
              </a:rPr>
              <a:t>small  </a:t>
            </a:r>
            <a:r>
              <a:rPr sz="682" spc="20" dirty="0">
                <a:latin typeface="Times New Roman"/>
                <a:cs typeface="Times New Roman"/>
              </a:rPr>
              <a:t>numbers, </a:t>
            </a:r>
            <a:r>
              <a:rPr sz="682" spc="3" dirty="0">
                <a:latin typeface="Times New Roman"/>
                <a:cs typeface="Times New Roman"/>
              </a:rPr>
              <a:t>Leibniz’ </a:t>
            </a:r>
            <a:r>
              <a:rPr sz="682" spc="31" dirty="0">
                <a:latin typeface="Times New Roman"/>
                <a:cs typeface="Times New Roman"/>
              </a:rPr>
              <a:t>notation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very </a:t>
            </a:r>
            <a:r>
              <a:rPr sz="682" spc="7" dirty="0">
                <a:latin typeface="Times New Roman"/>
                <a:cs typeface="Times New Roman"/>
              </a:rPr>
              <a:t>useful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10" dirty="0">
                <a:latin typeface="Times New Roman"/>
                <a:cs typeface="Times New Roman"/>
              </a:rPr>
              <a:t>use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it.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marL="1242979">
              <a:spcBef>
                <a:spcPts val="505"/>
              </a:spcBef>
            </a:pPr>
            <a:r>
              <a:rPr sz="682" b="1" spc="-24" dirty="0">
                <a:latin typeface="Georgia"/>
                <a:cs typeface="Georgia"/>
              </a:rPr>
              <a:t>2. </a:t>
            </a:r>
            <a:r>
              <a:rPr sz="682" b="1" spc="-10" dirty="0">
                <a:latin typeface="Georgia"/>
                <a:cs typeface="Georgia"/>
              </a:rPr>
              <a:t>Direct </a:t>
            </a:r>
            <a:r>
              <a:rPr sz="682" b="1" spc="-20" dirty="0">
                <a:latin typeface="Georgia"/>
                <a:cs typeface="Georgia"/>
              </a:rPr>
              <a:t>computation </a:t>
            </a:r>
            <a:r>
              <a:rPr sz="682" b="1" spc="-37" dirty="0">
                <a:latin typeface="Georgia"/>
                <a:cs typeface="Georgia"/>
              </a:rPr>
              <a:t>of</a:t>
            </a:r>
            <a:r>
              <a:rPr sz="682" b="1" spc="-89" dirty="0">
                <a:latin typeface="Georgia"/>
                <a:cs typeface="Georgia"/>
              </a:rPr>
              <a:t> </a:t>
            </a:r>
            <a:r>
              <a:rPr sz="682" b="1" spc="-20" dirty="0">
                <a:latin typeface="Georgia"/>
                <a:cs typeface="Georgia"/>
              </a:rPr>
              <a:t>derivatives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10"/>
              </a:spcBef>
            </a:pPr>
            <a:endParaRPr sz="614">
              <a:latin typeface="Times New Roman"/>
              <a:cs typeface="Times New Roman"/>
            </a:endParaRPr>
          </a:p>
          <a:p>
            <a:pPr marL="10391" marR="3464" indent="154993" algn="just"/>
            <a:r>
              <a:rPr sz="682" b="1" dirty="0">
                <a:latin typeface="Georgia"/>
                <a:cs typeface="Georgia"/>
              </a:rPr>
              <a:t>2.1. </a:t>
            </a: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92" dirty="0">
                <a:latin typeface="Georgia"/>
                <a:cs typeface="Georgia"/>
              </a:rPr>
              <a:t>–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0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b="1" spc="-34" dirty="0">
                <a:latin typeface="Georgia"/>
                <a:cs typeface="Georgia"/>
              </a:rPr>
              <a:t>is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-7" dirty="0">
                <a:latin typeface="Times New Roman"/>
                <a:cs typeface="Times New Roman"/>
              </a:rPr>
              <a:t>2</a:t>
            </a:r>
            <a:r>
              <a:rPr sz="682" spc="-7" dirty="0">
                <a:latin typeface="DejaVu Serif"/>
                <a:cs typeface="DejaVu Serif"/>
              </a:rPr>
              <a:t>x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10" dirty="0">
                <a:latin typeface="Times New Roman"/>
                <a:cs typeface="Times New Roman"/>
              </a:rPr>
              <a:t>done </a:t>
            </a:r>
            <a:r>
              <a:rPr sz="682" spc="20" dirty="0">
                <a:latin typeface="Times New Roman"/>
                <a:cs typeface="Times New Roman"/>
              </a:rPr>
              <a:t>this computation </a:t>
            </a:r>
            <a:r>
              <a:rPr sz="682" spc="3" dirty="0">
                <a:latin typeface="Times New Roman"/>
                <a:cs typeface="Times New Roman"/>
              </a:rPr>
              <a:t>before 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-10" dirty="0">
                <a:latin typeface="DejaVu Sans"/>
                <a:cs typeface="DejaVu Sans"/>
              </a:rPr>
              <a:t>§</a:t>
            </a:r>
            <a:r>
              <a:rPr sz="682" spc="-10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2</a:t>
            </a:r>
            <a:r>
              <a:rPr sz="682" spc="-10" dirty="0">
                <a:latin typeface="Times New Roman"/>
                <a:cs typeface="Times New Roman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result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was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96755" y="1795698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5234" y="1805432"/>
            <a:ext cx="45633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2380" y="1887623"/>
            <a:ext cx="16105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51398" y="1805433"/>
            <a:ext cx="251980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733"/>
              </a:lnSpc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  <a:p>
            <a:pPr marL="99577">
              <a:lnSpc>
                <a:spcPts val="487"/>
              </a:lnSpc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0661" y="1747070"/>
            <a:ext cx="14071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898357" algn="l"/>
              </a:tabLst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24" dirty="0">
                <a:latin typeface="Times New Roman"/>
                <a:cs typeface="Times New Roman"/>
              </a:rPr>
              <a:t>	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26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716" spc="10" baseline="27777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endParaRPr sz="716" baseline="27777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19397" y="1878789"/>
            <a:ext cx="503959" cy="0"/>
          </a:xfrm>
          <a:custGeom>
            <a:avLst/>
            <a:gdLst/>
            <a:ahLst/>
            <a:cxnLst/>
            <a:rect l="l" t="t" r="r" b="b"/>
            <a:pathLst>
              <a:path w="739139">
                <a:moveTo>
                  <a:pt x="0" y="0"/>
                </a:moveTo>
                <a:lnTo>
                  <a:pt x="73873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5494020" y="1864608"/>
            <a:ext cx="9109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852032" algn="l"/>
              </a:tabLst>
            </a:pPr>
            <a:r>
              <a:rPr sz="682" spc="-51" dirty="0">
                <a:latin typeface="DejaVu Serif"/>
                <a:cs typeface="DejaVu Serif"/>
              </a:rPr>
              <a:t>h	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48736" y="1805433"/>
            <a:ext cx="798368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733"/>
              </a:lnSpc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9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-8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h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2</a:t>
            </a:r>
            <a:r>
              <a:rPr sz="682" spc="-10" dirty="0">
                <a:latin typeface="DejaVu Serif"/>
                <a:cs typeface="DejaVu Serif"/>
              </a:rPr>
              <a:t>x.</a:t>
            </a:r>
            <a:endParaRPr sz="682">
              <a:latin typeface="DejaVu Serif"/>
              <a:cs typeface="DejaVu Serif"/>
            </a:endParaRPr>
          </a:p>
          <a:p>
            <a:pPr marL="99577">
              <a:lnSpc>
                <a:spcPts val="487"/>
              </a:lnSpc>
            </a:pPr>
            <a:r>
              <a:rPr sz="477" spc="58" dirty="0">
                <a:latin typeface="DejaVu Serif"/>
                <a:cs typeface="DejaVu Serif"/>
              </a:rPr>
              <a:t>h</a:t>
            </a:r>
            <a:r>
              <a:rPr sz="477" spc="58" dirty="0">
                <a:latin typeface="DejaVu Sans"/>
                <a:cs typeface="DejaVu Sans"/>
              </a:rPr>
              <a:t>→</a:t>
            </a:r>
            <a:r>
              <a:rPr sz="477" spc="58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61114" y="1994018"/>
            <a:ext cx="104385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Leibniz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r>
              <a:rPr sz="682" spc="106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written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13839" y="2223464"/>
            <a:ext cx="132917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9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5905180" y="2077726"/>
            <a:ext cx="145906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27708" marR="3464" indent="-19482">
              <a:lnSpc>
                <a:spcPct val="113100"/>
              </a:lnSpc>
              <a:spcBef>
                <a:spcPts val="68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716" spc="30" baseline="27777" dirty="0">
                <a:latin typeface="Times New Roman"/>
                <a:cs typeface="Times New Roman"/>
              </a:rPr>
              <a:t>2 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72395" y="2150107"/>
            <a:ext cx="2251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2</a:t>
            </a:r>
            <a:r>
              <a:rPr sz="682" spc="-10" dirty="0">
                <a:latin typeface="DejaVu Serif"/>
                <a:cs typeface="DejaVu Serif"/>
              </a:rPr>
              <a:t>x.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34316" y="2702210"/>
            <a:ext cx="16105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006711" y="2693375"/>
            <a:ext cx="49790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89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 txBox="1"/>
          <p:nvPr/>
        </p:nvSpPr>
        <p:spPr>
          <a:xfrm>
            <a:off x="5668682" y="2679187"/>
            <a:ext cx="13967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49395" algn="l"/>
                <a:tab pos="806140" algn="l"/>
                <a:tab pos="1169379" algn="l"/>
              </a:tabLst>
            </a:pPr>
            <a:r>
              <a:rPr sz="682" spc="-51" dirty="0">
                <a:latin typeface="DejaVu Serif"/>
                <a:cs typeface="DejaVu Serif"/>
              </a:rPr>
              <a:t>h	</a:t>
            </a:r>
            <a:r>
              <a:rPr sz="716" spc="87" baseline="3968" dirty="0">
                <a:latin typeface="DejaVu Serif"/>
                <a:cs typeface="DejaVu Serif"/>
              </a:rPr>
              <a:t>h</a:t>
            </a:r>
            <a:r>
              <a:rPr sz="716" spc="87" baseline="3968" dirty="0">
                <a:latin typeface="DejaVu Sans"/>
                <a:cs typeface="DejaVu Sans"/>
              </a:rPr>
              <a:t>→</a:t>
            </a:r>
            <a:r>
              <a:rPr sz="716" spc="87" baseline="3968" dirty="0">
                <a:latin typeface="Times New Roman"/>
                <a:cs typeface="Times New Roman"/>
              </a:rPr>
              <a:t>0	</a:t>
            </a:r>
            <a:r>
              <a:rPr sz="682" spc="-51" dirty="0">
                <a:latin typeface="DejaVu Serif"/>
                <a:cs typeface="DejaVu Serif"/>
              </a:rPr>
              <a:t>h	</a:t>
            </a:r>
            <a:r>
              <a:rPr sz="716" spc="87" baseline="3968" dirty="0">
                <a:latin typeface="DejaVu Serif"/>
                <a:cs typeface="DejaVu Serif"/>
              </a:rPr>
              <a:t>h</a:t>
            </a:r>
            <a:r>
              <a:rPr sz="716" spc="87" baseline="3968" dirty="0">
                <a:latin typeface="DejaVu Sans"/>
                <a:cs typeface="DejaVu Sans"/>
              </a:rPr>
              <a:t>→</a:t>
            </a:r>
            <a:r>
              <a:rPr sz="716" spc="87" baseline="3968" dirty="0">
                <a:latin typeface="Times New Roman"/>
                <a:cs typeface="Times New Roman"/>
              </a:rPr>
              <a:t>0</a:t>
            </a:r>
            <a:r>
              <a:rPr sz="716" spc="51" baseline="3968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16397" y="2365158"/>
            <a:ext cx="3041506" cy="316310"/>
          </a:xfrm>
          <a:prstGeom prst="rect">
            <a:avLst/>
          </a:prstGeom>
        </p:spPr>
        <p:txBody>
          <a:bodyPr vert="horz" wrap="square" lIns="0" tIns="54552" rIns="0" bIns="0" rtlCol="0">
            <a:spAutoFit/>
          </a:bodyPr>
          <a:lstStyle/>
          <a:p>
            <a:pPr marL="8659">
              <a:spcBef>
                <a:spcPts val="430"/>
              </a:spcBef>
            </a:pPr>
            <a:r>
              <a:rPr sz="682" b="1" spc="-24" dirty="0">
                <a:latin typeface="Georgia"/>
                <a:cs typeface="Georgia"/>
              </a:rPr>
              <a:t>2.2.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0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b="1" spc="-34" dirty="0">
                <a:latin typeface="Georgia"/>
                <a:cs typeface="Georgia"/>
              </a:rPr>
              <a:t>is 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716" spc="10" baseline="27777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17" dirty="0">
                <a:latin typeface="Times New Roman"/>
                <a:cs typeface="Times New Roman"/>
              </a:rPr>
              <a:t>Indeed, </a:t>
            </a:r>
            <a:r>
              <a:rPr sz="682" spc="10" dirty="0">
                <a:latin typeface="Times New Roman"/>
                <a:cs typeface="Times New Roman"/>
              </a:rPr>
              <a:t>one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has</a:t>
            </a:r>
            <a:endParaRPr sz="682">
              <a:latin typeface="Times New Roman"/>
              <a:cs typeface="Times New Roman"/>
            </a:endParaRPr>
          </a:p>
          <a:p>
            <a:pPr marL="726478">
              <a:spcBef>
                <a:spcPts val="365"/>
              </a:spcBef>
            </a:pPr>
            <a:r>
              <a:rPr sz="1023" spc="10" baseline="-36111" dirty="0">
                <a:latin typeface="DejaVu Serif"/>
                <a:cs typeface="DejaVu Serif"/>
              </a:rPr>
              <a:t>g</a:t>
            </a:r>
            <a:r>
              <a:rPr sz="716" spc="10" baseline="-19841" dirty="0">
                <a:latin typeface="DejaVu Sans"/>
                <a:cs typeface="DejaVu Sans"/>
              </a:rPr>
              <a:t>j</a:t>
            </a:r>
            <a:r>
              <a:rPr sz="1023" spc="10" baseline="-36111" dirty="0">
                <a:latin typeface="Times New Roman"/>
                <a:cs typeface="Times New Roman"/>
              </a:rPr>
              <a:t>(</a:t>
            </a:r>
            <a:r>
              <a:rPr sz="1023" spc="10" baseline="-36111" dirty="0">
                <a:latin typeface="DejaVu Serif"/>
                <a:cs typeface="DejaVu Serif"/>
              </a:rPr>
              <a:t>x</a:t>
            </a:r>
            <a:r>
              <a:rPr sz="1023" spc="10" baseline="-36111" dirty="0">
                <a:latin typeface="Times New Roman"/>
                <a:cs typeface="Times New Roman"/>
              </a:rPr>
              <a:t>)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1023" spc="15" baseline="-36111" dirty="0">
                <a:latin typeface="Times New Roman"/>
                <a:cs typeface="Times New Roman"/>
              </a:rPr>
              <a:t>lim 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1023" spc="15" baseline="-36111" dirty="0">
                <a:latin typeface="Times New Roman"/>
                <a:cs typeface="Times New Roman"/>
              </a:rPr>
              <a:t>lim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spc="-44" dirty="0">
                <a:latin typeface="DejaVu Sans"/>
                <a:cs typeface="DejaVu Sans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dirty="0">
                <a:latin typeface="DejaVu Serif"/>
                <a:cs typeface="DejaVu Serif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1023" spc="15" baseline="-36111" dirty="0">
                <a:latin typeface="Times New Roman"/>
                <a:cs typeface="Times New Roman"/>
              </a:rPr>
              <a:t>lim </a:t>
            </a:r>
            <a:r>
              <a:rPr sz="682" spc="-51" dirty="0">
                <a:latin typeface="DejaVu Serif"/>
                <a:cs typeface="DejaVu Serif"/>
              </a:rPr>
              <a:t>h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-102" baseline="-36111" dirty="0">
                <a:latin typeface="Times New Roman"/>
                <a:cs typeface="Times New Roman"/>
              </a:rPr>
              <a:t> </a:t>
            </a:r>
            <a:r>
              <a:rPr sz="1023" spc="-25" baseline="-36111" dirty="0">
                <a:latin typeface="Times New Roman"/>
                <a:cs typeface="Times New Roman"/>
              </a:rPr>
              <a:t>1</a:t>
            </a:r>
            <a:r>
              <a:rPr sz="1023" spc="-25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61114" y="2808596"/>
            <a:ext cx="7923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3" dirty="0">
                <a:latin typeface="Times New Roman"/>
                <a:cs typeface="Times New Roman"/>
              </a:rPr>
              <a:t>Leibniz’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notation: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57835" y="3027738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 txBox="1"/>
          <p:nvPr/>
        </p:nvSpPr>
        <p:spPr>
          <a:xfrm>
            <a:off x="5949176" y="2881992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lnSpc>
                <a:spcPct val="113100"/>
              </a:lnSpc>
              <a:spcBef>
                <a:spcPts val="68"/>
              </a:spcBef>
            </a:pPr>
            <a:r>
              <a:rPr sz="682" spc="-34" dirty="0">
                <a:latin typeface="DejaVu Serif"/>
                <a:cs typeface="DejaVu Serif"/>
              </a:rPr>
              <a:t>dx  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77694" y="2954373"/>
            <a:ext cx="1757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58005" y="3119077"/>
            <a:ext cx="40732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This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an </a:t>
            </a:r>
            <a:r>
              <a:rPr sz="682" spc="24" dirty="0">
                <a:latin typeface="Times New Roman"/>
                <a:cs typeface="Times New Roman"/>
              </a:rPr>
              <a:t>example </a:t>
            </a:r>
            <a:r>
              <a:rPr sz="682" spc="20" dirty="0">
                <a:latin typeface="Times New Roman"/>
                <a:cs typeface="Times New Roman"/>
              </a:rPr>
              <a:t>where </a:t>
            </a:r>
            <a:r>
              <a:rPr sz="682" spc="10" dirty="0">
                <a:latin typeface="Times New Roman"/>
                <a:cs typeface="Times New Roman"/>
              </a:rPr>
              <a:t>Leibniz’ </a:t>
            </a:r>
            <a:r>
              <a:rPr sz="682" spc="37" dirty="0">
                <a:latin typeface="Times New Roman"/>
                <a:cs typeface="Times New Roman"/>
              </a:rPr>
              <a:t>notation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most </a:t>
            </a:r>
            <a:r>
              <a:rPr sz="682" spc="20" dirty="0">
                <a:latin typeface="Times New Roman"/>
                <a:cs typeface="Times New Roman"/>
              </a:rPr>
              <a:t>misleading, </a:t>
            </a:r>
            <a:r>
              <a:rPr sz="682" spc="24" dirty="0">
                <a:latin typeface="Times New Roman"/>
                <a:cs typeface="Times New Roman"/>
              </a:rPr>
              <a:t>because </a:t>
            </a: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17" dirty="0">
                <a:latin typeface="Times New Roman"/>
                <a:cs typeface="Times New Roman"/>
              </a:rPr>
              <a:t>you divide 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41" dirty="0">
                <a:latin typeface="Times New Roman"/>
                <a:cs typeface="Times New Roman"/>
              </a:rPr>
              <a:t>then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you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55803" y="3278230"/>
            <a:ext cx="9265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dx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61114" y="3222605"/>
            <a:ext cx="40702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should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course </a:t>
            </a:r>
            <a:r>
              <a:rPr sz="682" spc="24" dirty="0">
                <a:latin typeface="Times New Roman"/>
                <a:cs typeface="Times New Roman"/>
              </a:rPr>
              <a:t>get </a:t>
            </a:r>
            <a:r>
              <a:rPr sz="682" spc="7" dirty="0">
                <a:latin typeface="Times New Roman"/>
                <a:cs typeface="Times New Roman"/>
              </a:rPr>
              <a:t>1. </a:t>
            </a:r>
            <a:r>
              <a:rPr sz="682" spc="14" dirty="0">
                <a:latin typeface="Times New Roman"/>
                <a:cs typeface="Times New Roman"/>
              </a:rPr>
              <a:t>Nonetheless,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7" dirty="0">
                <a:latin typeface="Times New Roman"/>
                <a:cs typeface="Times New Roman"/>
              </a:rPr>
              <a:t>not what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7" dirty="0">
                <a:latin typeface="Times New Roman"/>
                <a:cs typeface="Times New Roman"/>
              </a:rPr>
              <a:t>going </a:t>
            </a:r>
            <a:r>
              <a:rPr sz="682" spc="17" dirty="0">
                <a:latin typeface="Times New Roman"/>
                <a:cs typeface="Times New Roman"/>
              </a:rPr>
              <a:t>on.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expression </a:t>
            </a:r>
            <a:r>
              <a:rPr sz="716" u="sng" spc="10" baseline="3174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r>
              <a:rPr sz="716" spc="10" baseline="31746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14" dirty="0">
                <a:latin typeface="Times New Roman"/>
                <a:cs typeface="Times New Roman"/>
              </a:rPr>
              <a:t>really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fraction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58005" y="3326125"/>
            <a:ext cx="4073236" cy="45432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since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there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no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two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“infinitely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small”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quantities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10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which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dividing.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852">
              <a:latin typeface="Times New Roman"/>
              <a:cs typeface="Times New Roman"/>
            </a:endParaRPr>
          </a:p>
          <a:p>
            <a:pPr marL="8659" marR="3464" indent="158024"/>
            <a:r>
              <a:rPr sz="682" b="1" spc="-24" dirty="0">
                <a:latin typeface="Georgia"/>
                <a:cs typeface="Georgia"/>
              </a:rPr>
              <a:t>2.3.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0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20" dirty="0">
                <a:latin typeface="Georgia"/>
                <a:cs typeface="Georgia"/>
              </a:rPr>
              <a:t>any constant </a:t>
            </a:r>
            <a:r>
              <a:rPr sz="682" b="1" spc="-24" dirty="0">
                <a:latin typeface="Georgia"/>
                <a:cs typeface="Georgia"/>
              </a:rPr>
              <a:t>function </a:t>
            </a:r>
            <a:r>
              <a:rPr sz="682" b="1" spc="-34" dirty="0">
                <a:latin typeface="Georgia"/>
                <a:cs typeface="Georgia"/>
              </a:rPr>
              <a:t>is </a:t>
            </a:r>
            <a:r>
              <a:rPr sz="682" b="1" spc="-31" dirty="0">
                <a:latin typeface="Georgia"/>
                <a:cs typeface="Georgia"/>
              </a:rPr>
              <a:t>zero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20" dirty="0">
                <a:latin typeface="Times New Roman"/>
                <a:cs typeface="Times New Roman"/>
              </a:rPr>
              <a:t>Let </a:t>
            </a:r>
            <a:r>
              <a:rPr sz="682" spc="3" dirty="0">
                <a:latin typeface="DejaVu Serif"/>
                <a:cs typeface="DejaVu Serif"/>
              </a:rPr>
              <a:t>k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-89" dirty="0">
                <a:latin typeface="DejaVu Serif"/>
                <a:cs typeface="DejaVu Serif"/>
              </a:rPr>
              <a:t>c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constant </a:t>
            </a:r>
            <a:r>
              <a:rPr sz="682" spc="14" dirty="0">
                <a:latin typeface="Times New Roman"/>
                <a:cs typeface="Times New Roman"/>
              </a:rPr>
              <a:t>function. </a:t>
            </a:r>
            <a:r>
              <a:rPr sz="682" spc="27" dirty="0">
                <a:latin typeface="Times New Roman"/>
                <a:cs typeface="Times New Roman"/>
              </a:rPr>
              <a:t>Then 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69355" y="3894809"/>
            <a:ext cx="16105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07098" y="3871794"/>
            <a:ext cx="107935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52858" algn="l"/>
                <a:tab pos="686215" algn="l"/>
                <a:tab pos="926498" algn="l"/>
              </a:tabLst>
            </a:pPr>
            <a:r>
              <a:rPr sz="682" spc="-51" dirty="0">
                <a:latin typeface="DejaVu Serif"/>
                <a:cs typeface="DejaVu Serif"/>
              </a:rPr>
              <a:t>h	</a:t>
            </a:r>
            <a:r>
              <a:rPr sz="716" spc="15" baseline="3968" dirty="0">
                <a:latin typeface="DejaVu Serif"/>
                <a:cs typeface="DejaVu Serif"/>
              </a:rPr>
              <a:t>h</a:t>
            </a:r>
            <a:r>
              <a:rPr sz="716" spc="209" baseline="3968" dirty="0">
                <a:latin typeface="DejaVu Sans"/>
                <a:cs typeface="DejaVu Sans"/>
              </a:rPr>
              <a:t>→</a:t>
            </a:r>
            <a:r>
              <a:rPr sz="716" spc="46" baseline="3968" dirty="0">
                <a:latin typeface="Times New Roman"/>
                <a:cs typeface="Times New Roman"/>
              </a:rPr>
              <a:t>0	</a:t>
            </a:r>
            <a:r>
              <a:rPr sz="682" spc="-51" dirty="0">
                <a:latin typeface="DejaVu Serif"/>
                <a:cs typeface="DejaVu Serif"/>
              </a:rPr>
              <a:t>h	</a:t>
            </a:r>
            <a:r>
              <a:rPr sz="716" spc="15" baseline="3968" dirty="0">
                <a:latin typeface="DejaVu Serif"/>
                <a:cs typeface="DejaVu Serif"/>
              </a:rPr>
              <a:t>h</a:t>
            </a:r>
            <a:r>
              <a:rPr sz="716" spc="209" baseline="3968" dirty="0">
                <a:latin typeface="DejaVu Sans"/>
                <a:cs typeface="DejaVu Sans"/>
              </a:rPr>
              <a:t>→</a:t>
            </a:r>
            <a:r>
              <a:rPr sz="716" spc="46" baseline="3968" dirty="0">
                <a:latin typeface="Times New Roman"/>
                <a:cs typeface="Times New Roman"/>
              </a:rPr>
              <a:t>0</a:t>
            </a:r>
            <a:endParaRPr sz="716" baseline="3968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66105" y="3812618"/>
            <a:ext cx="205999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DejaVu Serif"/>
                <a:cs typeface="DejaVu Serif"/>
              </a:rPr>
              <a:t>k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1023" u="sng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k</a:t>
            </a:r>
            <a:r>
              <a:rPr sz="1023" u="sng" baseline="36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023" u="sng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 </a:t>
            </a:r>
            <a:r>
              <a:rPr sz="1023" u="sng" spc="215" baseline="36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 </a:t>
            </a:r>
            <a:r>
              <a:rPr sz="1023" u="sng" spc="-10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1023" u="sng" spc="-10" baseline="36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1023" u="sng" spc="-66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sz="1023" u="sng" spc="10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k</a:t>
            </a:r>
            <a:r>
              <a:rPr sz="1023" u="sng" spc="10" baseline="36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023" u="sng" spc="10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1023" u="sng" spc="10" baseline="36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1023" spc="10" baseline="3611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1023" u="sng" spc="-133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c </a:t>
            </a:r>
            <a:r>
              <a:rPr sz="1023" u="sng" spc="-66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1023" spc="-66" baseline="36111" dirty="0">
                <a:latin typeface="DejaVu Sans"/>
                <a:cs typeface="DejaVu Sans"/>
              </a:rPr>
              <a:t> </a:t>
            </a:r>
            <a:r>
              <a:rPr sz="1023" u="sng" spc="-133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c</a:t>
            </a:r>
            <a:r>
              <a:rPr sz="1023" spc="-133" baseline="3611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682" spc="-3" dirty="0">
                <a:latin typeface="Times New Roman"/>
                <a:cs typeface="Times New Roman"/>
              </a:rPr>
              <a:t>0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61114" y="3983081"/>
            <a:ext cx="197946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Leibniz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17" dirty="0">
                <a:latin typeface="Times New Roman"/>
                <a:cs typeface="Times New Roman"/>
              </a:rPr>
              <a:t>said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-89" dirty="0">
                <a:latin typeface="DejaVu Serif"/>
                <a:cs typeface="DejaVu Serif"/>
              </a:rPr>
              <a:t>c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27" dirty="0">
                <a:latin typeface="Times New Roman"/>
                <a:cs typeface="Times New Roman"/>
              </a:rPr>
              <a:t>constant,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957835" y="4255224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 txBox="1"/>
          <p:nvPr/>
        </p:nvSpPr>
        <p:spPr>
          <a:xfrm>
            <a:off x="5949176" y="4109487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5628">
              <a:lnSpc>
                <a:spcPct val="113100"/>
              </a:lnSpc>
              <a:spcBef>
                <a:spcPts val="68"/>
              </a:spcBef>
            </a:pPr>
            <a:r>
              <a:rPr sz="682" spc="-68" dirty="0">
                <a:latin typeface="DejaVu Serif"/>
                <a:cs typeface="DejaVu Serif"/>
              </a:rPr>
              <a:t>dc 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77694" y="4181868"/>
            <a:ext cx="1757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16397" y="4443251"/>
            <a:ext cx="362253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27" dirty="0">
                <a:latin typeface="Georgia"/>
                <a:cs typeface="Georgia"/>
              </a:rPr>
              <a:t>2.4. </a:t>
            </a:r>
            <a:r>
              <a:rPr sz="682" b="1" spc="-14" dirty="0">
                <a:latin typeface="Georgia"/>
                <a:cs typeface="Georgia"/>
              </a:rPr>
              <a:t>Derivative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b="1" spc="-37" dirty="0">
                <a:latin typeface="Georgia"/>
                <a:cs typeface="Georgia"/>
              </a:rPr>
              <a:t>for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,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, </a:t>
            </a:r>
            <a:r>
              <a:rPr sz="682" spc="-17" dirty="0">
                <a:latin typeface="Times New Roman"/>
                <a:cs typeface="Times New Roman"/>
              </a:rPr>
              <a:t>3</a:t>
            </a:r>
            <a:r>
              <a:rPr sz="682" spc="-17" dirty="0">
                <a:latin typeface="DejaVu Serif"/>
                <a:cs typeface="DejaVu Serif"/>
              </a:rPr>
              <a:t>, </a:t>
            </a:r>
            <a:r>
              <a:rPr sz="682" spc="-31" dirty="0">
                <a:latin typeface="DejaVu Serif"/>
                <a:cs typeface="DejaVu Serif"/>
              </a:rPr>
              <a:t>. . . </a:t>
            </a:r>
            <a:r>
              <a:rPr sz="682" b="1" spc="-10" dirty="0">
                <a:latin typeface="Georgia"/>
                <a:cs typeface="Georgia"/>
              </a:rPr>
              <a:t>. </a:t>
            </a:r>
            <a:r>
              <a:rPr sz="682" spc="7" dirty="0">
                <a:latin typeface="Times New Roman"/>
                <a:cs typeface="Times New Roman"/>
              </a:rPr>
              <a:t>To </a:t>
            </a:r>
            <a:r>
              <a:rPr sz="682" spc="14" dirty="0">
                <a:latin typeface="Times New Roman"/>
                <a:cs typeface="Times New Roman"/>
              </a:rPr>
              <a:t>differentiate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14" dirty="0">
                <a:latin typeface="Times New Roman"/>
                <a:cs typeface="Times New Roman"/>
              </a:rPr>
              <a:t>proceeds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follows: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71338" y="4641881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19816" y="4651614"/>
            <a:ext cx="4537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93304" y="4593261"/>
            <a:ext cx="10403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41198" algn="l"/>
              </a:tabLst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7" dirty="0">
                <a:latin typeface="Times New Roman"/>
                <a:cs typeface="Times New Roman"/>
              </a:rPr>
              <a:t>	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99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716" spc="-15" baseline="27777" dirty="0">
                <a:latin typeface="DejaVu Serif"/>
                <a:cs typeface="DejaVu Serif"/>
              </a:rPr>
              <a:t>n</a:t>
            </a:r>
            <a:endParaRPr sz="716" baseline="27777">
              <a:latin typeface="DejaVu Serif"/>
              <a:cs typeface="DejaVu Serif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34955" y="4724980"/>
            <a:ext cx="294409" cy="0"/>
          </a:xfrm>
          <a:custGeom>
            <a:avLst/>
            <a:gdLst/>
            <a:ahLst/>
            <a:cxnLst/>
            <a:rect l="l" t="t" r="r" b="b"/>
            <a:pathLst>
              <a:path w="431800">
                <a:moveTo>
                  <a:pt x="0" y="0"/>
                </a:moveTo>
                <a:lnTo>
                  <a:pt x="43158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 txBox="1"/>
          <p:nvPr/>
        </p:nvSpPr>
        <p:spPr>
          <a:xfrm>
            <a:off x="5623257" y="4710791"/>
            <a:ext cx="11676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6998" algn="l"/>
                <a:tab pos="958536" algn="l"/>
              </a:tabLst>
            </a:pPr>
            <a:r>
              <a:rPr sz="716" spc="92" baseline="7936" dirty="0">
                <a:latin typeface="DejaVu Serif"/>
                <a:cs typeface="DejaVu Serif"/>
              </a:rPr>
              <a:t>x</a:t>
            </a:r>
            <a:r>
              <a:rPr sz="716" spc="92" baseline="7936" dirty="0">
                <a:latin typeface="DejaVu Sans"/>
                <a:cs typeface="DejaVu Sans"/>
              </a:rPr>
              <a:t>→</a:t>
            </a:r>
            <a:r>
              <a:rPr sz="716" spc="92" baseline="7936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65190" y="4651615"/>
            <a:ext cx="607002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716"/>
              </a:lnSpc>
              <a:spcBef>
                <a:spcPts val="65"/>
              </a:spcBef>
              <a:tabLst>
                <a:tab pos="574082" algn="l"/>
              </a:tabLst>
            </a:pP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99577">
              <a:lnSpc>
                <a:spcPts val="470"/>
              </a:lnSpc>
            </a:pPr>
            <a:r>
              <a:rPr sz="477" spc="61" dirty="0">
                <a:latin typeface="DejaVu Serif"/>
                <a:cs typeface="DejaVu Serif"/>
              </a:rPr>
              <a:t>x</a:t>
            </a:r>
            <a:r>
              <a:rPr sz="477" spc="61" dirty="0">
                <a:latin typeface="DejaVu Sans"/>
                <a:cs typeface="DejaVu Sans"/>
              </a:rPr>
              <a:t>→</a:t>
            </a:r>
            <a:r>
              <a:rPr sz="477" spc="61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56715" y="4846418"/>
            <a:ext cx="26916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need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simplify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fraction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27777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31" dirty="0">
                <a:latin typeface="DejaVu Serif"/>
                <a:cs typeface="DejaVu Serif"/>
              </a:rPr>
              <a:t>a</a:t>
            </a:r>
            <a:r>
              <a:rPr sz="716" spc="46" baseline="27777" dirty="0">
                <a:latin typeface="DejaVu Serif"/>
                <a:cs typeface="DejaVu Serif"/>
              </a:rPr>
              <a:t>n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31" dirty="0">
                <a:latin typeface="DejaVu Serif"/>
                <a:cs typeface="DejaVu Serif"/>
              </a:rPr>
              <a:t>/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a</a:t>
            </a:r>
            <a:r>
              <a:rPr sz="682" dirty="0">
                <a:latin typeface="Times New Roman"/>
                <a:cs typeface="Times New Roman"/>
              </a:rPr>
              <a:t>). </a:t>
            </a: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102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778809" y="5001944"/>
            <a:ext cx="2909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716" spc="-15" baseline="27777" dirty="0">
                <a:latin typeface="Times New Roman"/>
                <a:cs typeface="Times New Roman"/>
              </a:rPr>
              <a:t>2</a:t>
            </a:r>
            <a:endParaRPr sz="716" baseline="27777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787468" y="5133672"/>
            <a:ext cx="277957" cy="0"/>
          </a:xfrm>
          <a:custGeom>
            <a:avLst/>
            <a:gdLst/>
            <a:ahLst/>
            <a:cxnLst/>
            <a:rect l="l" t="t" r="r" b="b"/>
            <a:pathLst>
              <a:path w="407670">
                <a:moveTo>
                  <a:pt x="0" y="0"/>
                </a:moveTo>
                <a:lnTo>
                  <a:pt x="4073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 txBox="1"/>
          <p:nvPr/>
        </p:nvSpPr>
        <p:spPr>
          <a:xfrm>
            <a:off x="5817506" y="5119483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090866" y="5060306"/>
            <a:ext cx="3329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a.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61114" y="5250322"/>
            <a:ext cx="22054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102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,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, </a:t>
            </a:r>
            <a:r>
              <a:rPr sz="682" spc="-17" dirty="0">
                <a:latin typeface="Times New Roman"/>
                <a:cs typeface="Times New Roman"/>
              </a:rPr>
              <a:t>3</a:t>
            </a:r>
            <a:r>
              <a:rPr sz="682" spc="-17" dirty="0">
                <a:latin typeface="DejaVu Serif"/>
                <a:cs typeface="DejaVu Serif"/>
              </a:rPr>
              <a:t>, </a:t>
            </a:r>
            <a:r>
              <a:rPr sz="682" spc="-31" dirty="0">
                <a:latin typeface="DejaVu Serif"/>
                <a:cs typeface="DejaVu Serif"/>
              </a:rPr>
              <a:t>. . 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geometric </a:t>
            </a:r>
            <a:r>
              <a:rPr sz="682" spc="24" dirty="0">
                <a:latin typeface="Times New Roman"/>
                <a:cs typeface="Times New Roman"/>
              </a:rPr>
              <a:t>sum </a:t>
            </a:r>
            <a:r>
              <a:rPr sz="682" spc="14" dirty="0">
                <a:latin typeface="Times New Roman"/>
                <a:cs typeface="Times New Roman"/>
              </a:rPr>
              <a:t>formula tells </a:t>
            </a:r>
            <a:r>
              <a:rPr sz="682" spc="17" dirty="0">
                <a:latin typeface="Times New Roman"/>
                <a:cs typeface="Times New Roman"/>
              </a:rPr>
              <a:t>us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61114" y="5446502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(19)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09491" y="5388140"/>
            <a:ext cx="30739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2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716" spc="-15" baseline="27777" dirty="0">
                <a:latin typeface="DejaVu Serif"/>
                <a:cs typeface="DejaVu Serif"/>
              </a:rPr>
              <a:t>n</a:t>
            </a:r>
            <a:endParaRPr sz="716" baseline="27777">
              <a:latin typeface="DejaVu Serif"/>
              <a:cs typeface="DejaVu Serif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018151" y="5519858"/>
            <a:ext cx="294409" cy="0"/>
          </a:xfrm>
          <a:custGeom>
            <a:avLst/>
            <a:gdLst/>
            <a:ahLst/>
            <a:cxnLst/>
            <a:rect l="l" t="t" r="r" b="b"/>
            <a:pathLst>
              <a:path w="431800">
                <a:moveTo>
                  <a:pt x="0" y="0"/>
                </a:moveTo>
                <a:lnTo>
                  <a:pt x="43158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5056450" y="5505669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38061" y="5446502"/>
            <a:ext cx="185477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31746" dirty="0">
                <a:latin typeface="DejaVu Serif"/>
                <a:cs typeface="DejaVu Serif"/>
              </a:rPr>
              <a:t>n</a:t>
            </a:r>
            <a:r>
              <a:rPr sz="716" spc="30" baseline="31746" dirty="0">
                <a:latin typeface="DejaVu Sans"/>
                <a:cs typeface="DejaVu Sans"/>
              </a:rPr>
              <a:t>−</a:t>
            </a:r>
            <a:r>
              <a:rPr sz="716" spc="30" baseline="31746" dirty="0">
                <a:latin typeface="Times New Roman"/>
                <a:cs typeface="Times New Roman"/>
              </a:rPr>
              <a:t>1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31746" dirty="0">
                <a:latin typeface="DejaVu Serif"/>
                <a:cs typeface="DejaVu Serif"/>
              </a:rPr>
              <a:t>n</a:t>
            </a:r>
            <a:r>
              <a:rPr sz="716" spc="20" baseline="31746" dirty="0">
                <a:latin typeface="DejaVu Sans"/>
                <a:cs typeface="DejaVu Sans"/>
              </a:rPr>
              <a:t>−</a:t>
            </a:r>
            <a:r>
              <a:rPr sz="716" spc="20" baseline="31746" dirty="0">
                <a:latin typeface="Times New Roman"/>
                <a:cs typeface="Times New Roman"/>
              </a:rPr>
              <a:t>2</a:t>
            </a:r>
            <a:r>
              <a:rPr sz="682" spc="14" dirty="0">
                <a:latin typeface="DejaVu Serif"/>
                <a:cs typeface="DejaVu Serif"/>
              </a:rPr>
              <a:t>a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DejaVu Serif"/>
                <a:cs typeface="DejaVu Serif"/>
              </a:rPr>
              <a:t>n</a:t>
            </a:r>
            <a:r>
              <a:rPr sz="716" spc="25" baseline="31746" dirty="0">
                <a:latin typeface="DejaVu Sans"/>
                <a:cs typeface="DejaVu Sans"/>
              </a:rPr>
              <a:t>−</a:t>
            </a:r>
            <a:r>
              <a:rPr sz="716" spc="25" baseline="31746" dirty="0">
                <a:latin typeface="Times New Roman"/>
                <a:cs typeface="Times New Roman"/>
              </a:rPr>
              <a:t>3</a:t>
            </a:r>
            <a:r>
              <a:rPr sz="682" spc="17" dirty="0">
                <a:latin typeface="DejaVu Serif"/>
                <a:cs typeface="DejaVu Serif"/>
              </a:rPr>
              <a:t>a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9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xa</a:t>
            </a:r>
            <a:r>
              <a:rPr sz="716" spc="10" baseline="31746" dirty="0">
                <a:latin typeface="DejaVu Serif"/>
                <a:cs typeface="DejaVu Serif"/>
              </a:rPr>
              <a:t>n</a:t>
            </a:r>
            <a:r>
              <a:rPr sz="716" spc="10" baseline="31746" dirty="0">
                <a:latin typeface="DejaVu Sans"/>
                <a:cs typeface="DejaVu Sans"/>
              </a:rPr>
              <a:t>−</a:t>
            </a:r>
            <a:r>
              <a:rPr sz="716" spc="10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716" spc="10" baseline="31746" dirty="0">
                <a:latin typeface="DejaVu Serif"/>
                <a:cs typeface="DejaVu Serif"/>
              </a:rPr>
              <a:t>n</a:t>
            </a:r>
            <a:r>
              <a:rPr sz="716" spc="10" baseline="31746" dirty="0">
                <a:latin typeface="DejaVu Sans"/>
                <a:cs typeface="DejaVu Sans"/>
              </a:rPr>
              <a:t>−</a:t>
            </a:r>
            <a:r>
              <a:rPr sz="716" spc="10" baseline="31746" dirty="0">
                <a:latin typeface="Times New Roman"/>
                <a:cs typeface="Times New Roman"/>
              </a:rPr>
              <a:t>1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069773" y="5715900"/>
            <a:ext cx="517814" cy="0"/>
          </a:xfrm>
          <a:custGeom>
            <a:avLst/>
            <a:gdLst/>
            <a:ahLst/>
            <a:cxnLst/>
            <a:rect l="l" t="t" r="r" b="b"/>
            <a:pathLst>
              <a:path w="759460">
                <a:moveTo>
                  <a:pt x="0" y="0"/>
                </a:moveTo>
                <a:lnTo>
                  <a:pt x="7591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 txBox="1"/>
          <p:nvPr/>
        </p:nvSpPr>
        <p:spPr>
          <a:xfrm>
            <a:off x="4061114" y="5742787"/>
            <a:ext cx="4071938" cy="35051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3652">
              <a:spcBef>
                <a:spcPts val="65"/>
              </a:spcBef>
            </a:pPr>
            <a:r>
              <a:rPr sz="716" spc="71" baseline="23809" dirty="0">
                <a:latin typeface="Times New Roman"/>
                <a:cs typeface="Times New Roman"/>
              </a:rPr>
              <a:t>1</a:t>
            </a:r>
            <a:r>
              <a:rPr sz="545" spc="48" dirty="0">
                <a:latin typeface="Times New Roman"/>
                <a:cs typeface="Times New Roman"/>
              </a:rPr>
              <a:t>But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dirty="0">
                <a:latin typeface="Times New Roman"/>
                <a:cs typeface="Times New Roman"/>
              </a:rPr>
              <a:t>if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24" dirty="0">
                <a:latin typeface="Times New Roman"/>
                <a:cs typeface="Times New Roman"/>
              </a:rPr>
              <a:t>you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37" dirty="0">
                <a:latin typeface="Times New Roman"/>
                <a:cs typeface="Times New Roman"/>
              </a:rPr>
              <a:t>want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44" dirty="0">
                <a:latin typeface="Times New Roman"/>
                <a:cs typeface="Times New Roman"/>
              </a:rPr>
              <a:t>to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37" dirty="0">
                <a:latin typeface="Times New Roman"/>
                <a:cs typeface="Times New Roman"/>
              </a:rPr>
              <a:t>read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31" dirty="0">
                <a:latin typeface="Times New Roman"/>
                <a:cs typeface="Times New Roman"/>
              </a:rPr>
              <a:t>more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31" dirty="0">
                <a:latin typeface="Times New Roman"/>
                <a:cs typeface="Times New Roman"/>
              </a:rPr>
              <a:t>on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34" dirty="0">
                <a:latin typeface="Times New Roman"/>
                <a:cs typeface="Times New Roman"/>
              </a:rPr>
              <a:t>this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24" dirty="0">
                <a:latin typeface="Times New Roman"/>
                <a:cs typeface="Times New Roman"/>
              </a:rPr>
              <a:t>you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27" dirty="0">
                <a:latin typeface="Times New Roman"/>
                <a:cs typeface="Times New Roman"/>
              </a:rPr>
              <a:t>should</a:t>
            </a:r>
            <a:r>
              <a:rPr sz="545" spc="58" dirty="0">
                <a:latin typeface="Times New Roman"/>
                <a:cs typeface="Times New Roman"/>
              </a:rPr>
              <a:t> </a:t>
            </a:r>
            <a:r>
              <a:rPr sz="545" spc="14" dirty="0">
                <a:latin typeface="Times New Roman"/>
                <a:cs typeface="Times New Roman"/>
              </a:rPr>
              <a:t>see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17" dirty="0">
                <a:latin typeface="Times New Roman"/>
                <a:cs typeface="Times New Roman"/>
              </a:rPr>
              <a:t>Keisler’s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24" dirty="0">
                <a:latin typeface="Times New Roman"/>
                <a:cs typeface="Times New Roman"/>
              </a:rPr>
              <a:t>calculus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48" dirty="0">
                <a:latin typeface="Times New Roman"/>
                <a:cs typeface="Times New Roman"/>
              </a:rPr>
              <a:t>text</a:t>
            </a:r>
            <a:r>
              <a:rPr sz="545" spc="55" dirty="0">
                <a:latin typeface="Times New Roman"/>
                <a:cs typeface="Times New Roman"/>
              </a:rPr>
              <a:t> </a:t>
            </a:r>
            <a:r>
              <a:rPr sz="545" spc="58" dirty="0">
                <a:latin typeface="Times New Roman"/>
                <a:cs typeface="Times New Roman"/>
              </a:rPr>
              <a:t>at</a:t>
            </a:r>
            <a:endParaRPr sz="545">
              <a:latin typeface="Times New Roman"/>
              <a:cs typeface="Times New Roman"/>
            </a:endParaRPr>
          </a:p>
          <a:p>
            <a:pPr marL="1246442">
              <a:spcBef>
                <a:spcPts val="24"/>
              </a:spcBef>
            </a:pPr>
            <a:r>
              <a:rPr sz="545" spc="58" dirty="0">
                <a:solidFill>
                  <a:srgbClr val="007F00"/>
                </a:solidFill>
                <a:latin typeface="Times New Roman"/>
                <a:cs typeface="Times New Roman"/>
                <a:hlinkClick r:id="rId3"/>
              </a:rPr>
              <a:t>http://www.math.wisc.edu/</a:t>
            </a:r>
            <a:r>
              <a:rPr sz="818" spc="87" baseline="-10416" dirty="0">
                <a:solidFill>
                  <a:srgbClr val="007F00"/>
                </a:solidFill>
                <a:latin typeface="Times New Roman"/>
                <a:cs typeface="Times New Roman"/>
                <a:hlinkClick r:id="rId3"/>
              </a:rPr>
              <a:t>~</a:t>
            </a:r>
            <a:r>
              <a:rPr sz="545" spc="58" dirty="0">
                <a:solidFill>
                  <a:srgbClr val="007F00"/>
                </a:solidFill>
                <a:latin typeface="Times New Roman"/>
                <a:cs typeface="Times New Roman"/>
                <a:hlinkClick r:id="rId3"/>
              </a:rPr>
              <a:t>keisler/calc.html</a:t>
            </a:r>
            <a:endParaRPr sz="545">
              <a:latin typeface="Times New Roman"/>
              <a:cs typeface="Times New Roman"/>
            </a:endParaRPr>
          </a:p>
          <a:p>
            <a:pPr marL="8659" marR="3464">
              <a:lnSpc>
                <a:spcPct val="103800"/>
              </a:lnSpc>
            </a:pPr>
            <a:r>
              <a:rPr sz="545" spc="24" dirty="0">
                <a:latin typeface="Times New Roman"/>
                <a:cs typeface="Times New Roman"/>
              </a:rPr>
              <a:t>I would </a:t>
            </a:r>
            <a:r>
              <a:rPr sz="545" spc="44" dirty="0">
                <a:latin typeface="Times New Roman"/>
                <a:cs typeface="Times New Roman"/>
              </a:rPr>
              <a:t>not </a:t>
            </a:r>
            <a:r>
              <a:rPr sz="545" spc="34" dirty="0">
                <a:latin typeface="Times New Roman"/>
                <a:cs typeface="Times New Roman"/>
              </a:rPr>
              <a:t>recommend </a:t>
            </a:r>
            <a:r>
              <a:rPr sz="545" spc="27" dirty="0">
                <a:latin typeface="Times New Roman"/>
                <a:cs typeface="Times New Roman"/>
              </a:rPr>
              <a:t>using </a:t>
            </a:r>
            <a:r>
              <a:rPr sz="545" spc="17" dirty="0">
                <a:latin typeface="Times New Roman"/>
                <a:cs typeface="Times New Roman"/>
              </a:rPr>
              <a:t>Keisler’s </a:t>
            </a:r>
            <a:r>
              <a:rPr sz="545" spc="48" dirty="0">
                <a:latin typeface="Times New Roman"/>
                <a:cs typeface="Times New Roman"/>
              </a:rPr>
              <a:t>text and </a:t>
            </a:r>
            <a:r>
              <a:rPr sz="545" spc="34" dirty="0">
                <a:latin typeface="Times New Roman"/>
                <a:cs typeface="Times New Roman"/>
              </a:rPr>
              <a:t>this </a:t>
            </a:r>
            <a:r>
              <a:rPr sz="545" spc="48" dirty="0">
                <a:latin typeface="Times New Roman"/>
                <a:cs typeface="Times New Roman"/>
              </a:rPr>
              <a:t>text </a:t>
            </a:r>
            <a:r>
              <a:rPr sz="545" spc="58" dirty="0">
                <a:latin typeface="Times New Roman"/>
                <a:cs typeface="Times New Roman"/>
              </a:rPr>
              <a:t>at </a:t>
            </a:r>
            <a:r>
              <a:rPr sz="545" spc="44" dirty="0">
                <a:latin typeface="Times New Roman"/>
                <a:cs typeface="Times New Roman"/>
              </a:rPr>
              <a:t>the </a:t>
            </a:r>
            <a:r>
              <a:rPr sz="545" spc="34" dirty="0">
                <a:latin typeface="Times New Roman"/>
                <a:cs typeface="Times New Roman"/>
              </a:rPr>
              <a:t>same time, </a:t>
            </a:r>
            <a:r>
              <a:rPr sz="545" spc="55" dirty="0">
                <a:latin typeface="Times New Roman"/>
                <a:cs typeface="Times New Roman"/>
              </a:rPr>
              <a:t>but </a:t>
            </a:r>
            <a:r>
              <a:rPr sz="545" dirty="0">
                <a:latin typeface="Times New Roman"/>
                <a:cs typeface="Times New Roman"/>
              </a:rPr>
              <a:t>if </a:t>
            </a:r>
            <a:r>
              <a:rPr sz="545" spc="27" dirty="0">
                <a:latin typeface="Times New Roman"/>
                <a:cs typeface="Times New Roman"/>
              </a:rPr>
              <a:t>you </a:t>
            </a:r>
            <a:r>
              <a:rPr sz="545" spc="10" dirty="0">
                <a:latin typeface="Times New Roman"/>
                <a:cs typeface="Times New Roman"/>
              </a:rPr>
              <a:t>like </a:t>
            </a:r>
            <a:r>
              <a:rPr sz="545" spc="55" dirty="0">
                <a:latin typeface="Times New Roman"/>
                <a:cs typeface="Times New Roman"/>
              </a:rPr>
              <a:t>math </a:t>
            </a:r>
            <a:r>
              <a:rPr sz="545" spc="27" dirty="0">
                <a:latin typeface="Times New Roman"/>
                <a:cs typeface="Times New Roman"/>
              </a:rPr>
              <a:t>you </a:t>
            </a:r>
            <a:r>
              <a:rPr sz="545" spc="31" dirty="0">
                <a:latin typeface="Times New Roman"/>
                <a:cs typeface="Times New Roman"/>
              </a:rPr>
              <a:t>should </a:t>
            </a:r>
            <a:r>
              <a:rPr sz="545" spc="37" dirty="0">
                <a:latin typeface="Times New Roman"/>
                <a:cs typeface="Times New Roman"/>
              </a:rPr>
              <a:t>remember </a:t>
            </a:r>
            <a:r>
              <a:rPr sz="545" spc="61" dirty="0">
                <a:latin typeface="Times New Roman"/>
                <a:cs typeface="Times New Roman"/>
              </a:rPr>
              <a:t>that </a:t>
            </a:r>
            <a:r>
              <a:rPr sz="545" spc="41" dirty="0">
                <a:latin typeface="Times New Roman"/>
                <a:cs typeface="Times New Roman"/>
              </a:rPr>
              <a:t>it  </a:t>
            </a:r>
            <a:r>
              <a:rPr sz="545" spc="24" dirty="0">
                <a:latin typeface="Times New Roman"/>
                <a:cs typeface="Times New Roman"/>
              </a:rPr>
              <a:t>exists, </a:t>
            </a:r>
            <a:r>
              <a:rPr sz="545" spc="44" dirty="0">
                <a:latin typeface="Times New Roman"/>
                <a:cs typeface="Times New Roman"/>
              </a:rPr>
              <a:t>and </a:t>
            </a:r>
            <a:r>
              <a:rPr sz="545" spc="20" dirty="0">
                <a:latin typeface="Times New Roman"/>
                <a:cs typeface="Times New Roman"/>
              </a:rPr>
              <a:t>look </a:t>
            </a:r>
            <a:r>
              <a:rPr sz="545" spc="58" dirty="0">
                <a:latin typeface="Times New Roman"/>
                <a:cs typeface="Times New Roman"/>
              </a:rPr>
              <a:t>at </a:t>
            </a:r>
            <a:r>
              <a:rPr sz="545" spc="37" dirty="0">
                <a:latin typeface="Times New Roman"/>
                <a:cs typeface="Times New Roman"/>
              </a:rPr>
              <a:t>it </a:t>
            </a:r>
            <a:r>
              <a:rPr sz="545" spc="34" dirty="0">
                <a:latin typeface="Times New Roman"/>
                <a:cs typeface="Times New Roman"/>
              </a:rPr>
              <a:t>(later, </a:t>
            </a:r>
            <a:r>
              <a:rPr sz="545" spc="10" dirty="0">
                <a:latin typeface="Times New Roman"/>
                <a:cs typeface="Times New Roman"/>
              </a:rPr>
              <a:t>say, </a:t>
            </a:r>
            <a:r>
              <a:rPr sz="545" spc="34" dirty="0">
                <a:latin typeface="Times New Roman"/>
                <a:cs typeface="Times New Roman"/>
              </a:rPr>
              <a:t>after </a:t>
            </a:r>
            <a:r>
              <a:rPr sz="545" spc="24" dirty="0">
                <a:latin typeface="Times New Roman"/>
                <a:cs typeface="Times New Roman"/>
              </a:rPr>
              <a:t>you </a:t>
            </a:r>
            <a:r>
              <a:rPr sz="545" spc="31" dirty="0">
                <a:latin typeface="Times New Roman"/>
                <a:cs typeface="Times New Roman"/>
              </a:rPr>
              <a:t>pass</a:t>
            </a:r>
            <a:r>
              <a:rPr sz="545" spc="112" dirty="0">
                <a:latin typeface="Times New Roman"/>
                <a:cs typeface="Times New Roman"/>
              </a:rPr>
              <a:t> </a:t>
            </a:r>
            <a:r>
              <a:rPr sz="545" spc="20" dirty="0">
                <a:latin typeface="Times New Roman"/>
                <a:cs typeface="Times New Roman"/>
              </a:rPr>
              <a:t>221.)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052956" y="6180596"/>
            <a:ext cx="86157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22"/>
              </a:lnSpc>
            </a:pPr>
            <a:r>
              <a:rPr sz="477" spc="31" dirty="0">
                <a:latin typeface="Times New Roman"/>
                <a:cs typeface="Times New Roman"/>
              </a:rPr>
              <a:t>42</a:t>
            </a:r>
            <a:endParaRPr sz="477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405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614799"/>
            <a:ext cx="4069340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>
              <a:spcBef>
                <a:spcPts val="65"/>
              </a:spcBef>
            </a:pP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don’t remember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geometric </a:t>
            </a:r>
            <a:r>
              <a:rPr sz="682" spc="14" dirty="0">
                <a:latin typeface="Times New Roman"/>
                <a:cs typeface="Times New Roman"/>
              </a:rPr>
              <a:t>sum </a:t>
            </a:r>
            <a:r>
              <a:rPr sz="682" spc="7" dirty="0">
                <a:latin typeface="Times New Roman"/>
                <a:cs typeface="Times New Roman"/>
              </a:rPr>
              <a:t>formula, </a:t>
            </a:r>
            <a:r>
              <a:rPr sz="682" spc="27" dirty="0">
                <a:latin typeface="Times New Roman"/>
                <a:cs typeface="Times New Roman"/>
              </a:rPr>
              <a:t>then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could </a:t>
            </a:r>
            <a:r>
              <a:rPr sz="682" spc="3" dirty="0">
                <a:latin typeface="Times New Roman"/>
                <a:cs typeface="Times New Roman"/>
              </a:rPr>
              <a:t>also </a:t>
            </a:r>
            <a:r>
              <a:rPr sz="682" spc="24" dirty="0">
                <a:latin typeface="Times New Roman"/>
                <a:cs typeface="Times New Roman"/>
              </a:rPr>
              <a:t>just </a:t>
            </a:r>
            <a:r>
              <a:rPr sz="682" spc="-3" dirty="0">
                <a:latin typeface="Times New Roman"/>
                <a:cs typeface="Times New Roman"/>
              </a:rPr>
              <a:t>verify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19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spc="3" dirty="0">
                <a:latin typeface="Times New Roman"/>
                <a:cs typeface="Times New Roman"/>
              </a:rPr>
              <a:t>carefully </a:t>
            </a:r>
            <a:r>
              <a:rPr sz="682" spc="10" dirty="0">
                <a:latin typeface="Times New Roman"/>
                <a:cs typeface="Times New Roman"/>
              </a:rPr>
              <a:t>multiplying  </a:t>
            </a:r>
            <a:r>
              <a:rPr sz="682" spc="37" dirty="0">
                <a:latin typeface="Times New Roman"/>
                <a:cs typeface="Times New Roman"/>
              </a:rPr>
              <a:t>both </a:t>
            </a:r>
            <a:r>
              <a:rPr sz="682" spc="7" dirty="0">
                <a:latin typeface="Times New Roman"/>
                <a:cs typeface="Times New Roman"/>
              </a:rPr>
              <a:t>sides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. </a:t>
            </a: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20" dirty="0">
                <a:latin typeface="Times New Roman"/>
                <a:cs typeface="Times New Roman"/>
              </a:rPr>
              <a:t>instance, </a:t>
            </a:r>
            <a:r>
              <a:rPr sz="682" spc="17" dirty="0">
                <a:latin typeface="Times New Roman"/>
                <a:cs typeface="Times New Roman"/>
              </a:rPr>
              <a:t>when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3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would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16379" y="832289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baseline="-19444" dirty="0">
                <a:latin typeface="DejaVu Serif"/>
                <a:cs typeface="DejaVu Serif"/>
              </a:rPr>
              <a:t>x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24221" y="1094821"/>
            <a:ext cx="2143991" cy="0"/>
          </a:xfrm>
          <a:custGeom>
            <a:avLst/>
            <a:gdLst/>
            <a:ahLst/>
            <a:cxnLst/>
            <a:rect l="l" t="t" r="r" b="b"/>
            <a:pathLst>
              <a:path w="3144520">
                <a:moveTo>
                  <a:pt x="0" y="0"/>
                </a:moveTo>
                <a:lnTo>
                  <a:pt x="314389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5058693" y="863592"/>
            <a:ext cx="1088881" cy="34410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17770" algn="ctr">
              <a:lnSpc>
                <a:spcPts val="818"/>
              </a:lnSpc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×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27777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24" dirty="0">
                <a:latin typeface="DejaVu Serif"/>
                <a:cs typeface="DejaVu Serif"/>
              </a:rPr>
              <a:t>xa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17" dirty="0">
                <a:latin typeface="DejaVu Serif"/>
                <a:cs typeface="DejaVu Serif"/>
              </a:rPr>
              <a:t>a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2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  <a:p>
            <a:pPr marL="154561" algn="ctr">
              <a:lnSpc>
                <a:spcPts val="818"/>
              </a:lnSpc>
            </a:pPr>
            <a:r>
              <a:rPr sz="682" spc="-48" dirty="0">
                <a:latin typeface="DejaVu Sans"/>
                <a:cs typeface="DejaVu Sans"/>
              </a:rPr>
              <a:t>−</a:t>
            </a:r>
            <a:r>
              <a:rPr sz="682" spc="-48" dirty="0">
                <a:latin typeface="DejaVu Serif"/>
                <a:cs typeface="DejaVu Serif"/>
              </a:rPr>
              <a:t>a </a:t>
            </a:r>
            <a:r>
              <a:rPr sz="682" spc="-44" dirty="0">
                <a:latin typeface="DejaVu Sans"/>
                <a:cs typeface="DejaVu Sans"/>
              </a:rPr>
              <a:t>×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27777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24" dirty="0">
                <a:latin typeface="DejaVu Serif"/>
                <a:cs typeface="DejaVu Serif"/>
              </a:rPr>
              <a:t>xa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17" dirty="0">
                <a:latin typeface="DejaVu Serif"/>
                <a:cs typeface="DejaVu Serif"/>
              </a:rPr>
              <a:t>a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205"/>
              </a:spcBef>
            </a:pP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×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27777" dirty="0">
                <a:latin typeface="Times New Roman"/>
                <a:cs typeface="Times New Roman"/>
              </a:rPr>
              <a:t>2</a:t>
            </a:r>
            <a:r>
              <a:rPr sz="716" spc="87" baseline="2777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24" dirty="0">
                <a:latin typeface="DejaVu Serif"/>
                <a:cs typeface="DejaVu Serif"/>
              </a:rPr>
              <a:t>ax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a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)  </a:t>
            </a:r>
            <a:r>
              <a:rPr sz="682" spc="112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16379" y="1065816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baseline="-19444" dirty="0">
                <a:latin typeface="DejaVu Serif"/>
                <a:cs typeface="DejaVu Serif"/>
              </a:rPr>
              <a:t>x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90651" y="863592"/>
            <a:ext cx="738620" cy="34410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818"/>
              </a:lnSpc>
              <a:spcBef>
                <a:spcPts val="65"/>
              </a:spcBef>
              <a:tabLst>
                <a:tab pos="295267" algn="l"/>
              </a:tabLst>
            </a:pPr>
            <a:r>
              <a:rPr sz="682" spc="31" dirty="0">
                <a:latin typeface="Times New Roman"/>
                <a:cs typeface="Times New Roman"/>
              </a:rPr>
              <a:t>+</a:t>
            </a:r>
            <a:r>
              <a:rPr sz="682" spc="31" dirty="0">
                <a:latin typeface="DejaVu Serif"/>
                <a:cs typeface="DejaVu Serif"/>
              </a:rPr>
              <a:t>ax</a:t>
            </a:r>
            <a:r>
              <a:rPr sz="716" spc="46" baseline="27777" dirty="0">
                <a:latin typeface="Times New Roman"/>
                <a:cs typeface="Times New Roman"/>
              </a:rPr>
              <a:t>2	</a:t>
            </a:r>
            <a:r>
              <a:rPr sz="682" spc="41" dirty="0">
                <a:latin typeface="Times New Roman"/>
                <a:cs typeface="Times New Roman"/>
              </a:rPr>
              <a:t>+</a:t>
            </a:r>
            <a:r>
              <a:rPr sz="682" spc="41" dirty="0">
                <a:latin typeface="DejaVu Serif"/>
                <a:cs typeface="DejaVu Serif"/>
              </a:rPr>
              <a:t>a</a:t>
            </a:r>
            <a:r>
              <a:rPr sz="716" spc="61" baseline="27777" dirty="0">
                <a:latin typeface="Times New Roman"/>
                <a:cs typeface="Times New Roman"/>
              </a:rPr>
              <a:t>2</a:t>
            </a:r>
            <a:r>
              <a:rPr sz="682" spc="41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R="3464" algn="r">
              <a:lnSpc>
                <a:spcPts val="818"/>
              </a:lnSpc>
              <a:tabLst>
                <a:tab pos="286608" algn="l"/>
              </a:tabLst>
            </a:pPr>
            <a:r>
              <a:rPr sz="682" spc="-17" dirty="0">
                <a:latin typeface="DejaVu Sans"/>
                <a:cs typeface="DejaVu Sans"/>
              </a:rPr>
              <a:t>−</a:t>
            </a:r>
            <a:r>
              <a:rPr sz="682" spc="-17" dirty="0">
                <a:latin typeface="DejaVu Serif"/>
                <a:cs typeface="DejaVu Serif"/>
              </a:rPr>
              <a:t>ax</a:t>
            </a:r>
            <a:r>
              <a:rPr sz="716" spc="-25" baseline="27777" dirty="0">
                <a:latin typeface="Times New Roman"/>
                <a:cs typeface="Times New Roman"/>
              </a:rPr>
              <a:t>2	</a:t>
            </a:r>
            <a:r>
              <a:rPr sz="682" spc="-7" dirty="0">
                <a:latin typeface="DejaVu Sans"/>
                <a:cs typeface="DejaVu Sans"/>
              </a:rPr>
              <a:t>−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716" spc="-10" baseline="27777" dirty="0">
                <a:latin typeface="Times New Roman"/>
                <a:cs typeface="Times New Roman"/>
              </a:rPr>
              <a:t>2</a:t>
            </a:r>
            <a:r>
              <a:rPr sz="682" spc="-7" dirty="0">
                <a:latin typeface="DejaVu Serif"/>
                <a:cs typeface="DejaVu Serif"/>
              </a:rPr>
              <a:t>x </a:t>
            </a:r>
            <a:r>
              <a:rPr sz="682" spc="187" dirty="0">
                <a:latin typeface="DejaVu Serif"/>
                <a:cs typeface="DejaVu Serif"/>
              </a:rPr>
              <a:t> </a:t>
            </a:r>
            <a:r>
              <a:rPr sz="682" spc="-20" dirty="0">
                <a:latin typeface="DejaVu Sans"/>
                <a:cs typeface="DejaVu Sans"/>
              </a:rPr>
              <a:t>−</a:t>
            </a:r>
            <a:r>
              <a:rPr sz="682" spc="-20" dirty="0">
                <a:latin typeface="DejaVu Serif"/>
                <a:cs typeface="DejaVu Serif"/>
              </a:rPr>
              <a:t>a</a:t>
            </a:r>
            <a:r>
              <a:rPr sz="716" spc="-30" baseline="27777" dirty="0">
                <a:latin typeface="Times New Roman"/>
                <a:cs typeface="Times New Roman"/>
              </a:rPr>
              <a:t>3</a:t>
            </a:r>
            <a:endParaRPr sz="716" baseline="27777">
              <a:latin typeface="Times New Roman"/>
              <a:cs typeface="Times New Roman"/>
            </a:endParaRPr>
          </a:p>
          <a:p>
            <a:pPr marR="3464" algn="r">
              <a:spcBef>
                <a:spcPts val="205"/>
              </a:spcBef>
            </a:pP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716" spc="46" baseline="27777" dirty="0">
                <a:latin typeface="Times New Roman"/>
                <a:cs typeface="Times New Roman"/>
              </a:rPr>
              <a:t>3</a:t>
            </a:r>
            <a:endParaRPr sz="716" baseline="27777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6715" y="1293810"/>
            <a:ext cx="269297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7" dirty="0">
                <a:latin typeface="Times New Roman"/>
                <a:cs typeface="Times New Roman"/>
              </a:rPr>
              <a:t>With </a:t>
            </a:r>
            <a:r>
              <a:rPr sz="682" spc="14" dirty="0">
                <a:latin typeface="Times New Roman"/>
                <a:cs typeface="Times New Roman"/>
              </a:rPr>
              <a:t>formula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19</a:t>
            </a:r>
            <a:r>
              <a:rPr sz="682" spc="17" dirty="0">
                <a:latin typeface="Times New Roman"/>
                <a:cs typeface="Times New Roman"/>
              </a:rPr>
              <a:t>) in </a:t>
            </a:r>
            <a:r>
              <a:rPr sz="682" spc="34" dirty="0">
                <a:latin typeface="Times New Roman"/>
                <a:cs typeface="Times New Roman"/>
              </a:rPr>
              <a:t>hand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3" dirty="0">
                <a:latin typeface="Times New Roman"/>
                <a:cs typeface="Times New Roman"/>
              </a:rPr>
              <a:t>now </a:t>
            </a:r>
            <a:r>
              <a:rPr sz="682" spc="7" dirty="0">
                <a:latin typeface="Times New Roman"/>
                <a:cs typeface="Times New Roman"/>
              </a:rPr>
              <a:t>easily find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DejaVu Serif"/>
                <a:cs typeface="DejaVu Serif"/>
              </a:rPr>
              <a:t>n</a:t>
            </a:r>
            <a:r>
              <a:rPr sz="682" spc="17" dirty="0">
                <a:latin typeface="Times New Roman"/>
                <a:cs typeface="Times New Roman"/>
              </a:rPr>
              <a:t>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02928" y="1477338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1407" y="1487080"/>
            <a:ext cx="4537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54856" y="1564726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24894" y="1428718"/>
            <a:ext cx="30739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27777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2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716" spc="-15" baseline="27777" dirty="0">
                <a:latin typeface="DejaVu Serif"/>
                <a:cs typeface="DejaVu Serif"/>
              </a:rPr>
              <a:t>n</a:t>
            </a:r>
            <a:endParaRPr sz="716" baseline="27777">
              <a:latin typeface="DejaVu Serif"/>
              <a:cs typeface="DejaVu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33553" y="1560437"/>
            <a:ext cx="294409" cy="0"/>
          </a:xfrm>
          <a:custGeom>
            <a:avLst/>
            <a:gdLst/>
            <a:ahLst/>
            <a:cxnLst/>
            <a:rect l="l" t="t" r="r" b="b"/>
            <a:pathLst>
              <a:path w="431800">
                <a:moveTo>
                  <a:pt x="0" y="0"/>
                </a:moveTo>
                <a:lnTo>
                  <a:pt x="43158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 txBox="1"/>
          <p:nvPr/>
        </p:nvSpPr>
        <p:spPr>
          <a:xfrm>
            <a:off x="5471852" y="1546257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54847" y="1740124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00164" y="1592608"/>
            <a:ext cx="6797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05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99796" y="1652745"/>
            <a:ext cx="140017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8298" algn="l"/>
                <a:tab pos="633829" algn="l"/>
                <a:tab pos="1259864" algn="l"/>
              </a:tabLst>
            </a:pP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1	</a:t>
            </a: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2	</a:t>
            </a: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3  </a:t>
            </a:r>
            <a:r>
              <a:rPr sz="477" spc="34" dirty="0">
                <a:latin typeface="Times New Roman"/>
                <a:cs typeface="Times New Roman"/>
              </a:rPr>
              <a:t> 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r>
              <a:rPr sz="477" dirty="0">
                <a:latin typeface="Times New Roman"/>
                <a:cs typeface="Times New Roman"/>
              </a:rPr>
              <a:t>	</a:t>
            </a: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3789" y="1662488"/>
            <a:ext cx="18915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98750" algn="l"/>
                <a:tab pos="769773" algn="l"/>
                <a:tab pos="1105303" algn="l"/>
                <a:tab pos="1750389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1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682" spc="14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-51" dirty="0">
                <a:latin typeface="DejaVu Serif"/>
                <a:cs typeface="DejaVu Serif"/>
              </a:rPr>
              <a:t>a 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78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-24" dirty="0">
                <a:latin typeface="DejaVu Serif"/>
                <a:cs typeface="DejaVu Serif"/>
              </a:rPr>
              <a:t>xa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37684" y="1652745"/>
            <a:ext cx="148503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72948" y="1592608"/>
            <a:ext cx="6797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27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61113" y="1773820"/>
            <a:ext cx="2957080" cy="653460"/>
          </a:xfrm>
          <a:prstGeom prst="rect">
            <a:avLst/>
          </a:prstGeom>
        </p:spPr>
        <p:txBody>
          <a:bodyPr vert="horz" wrap="square" lIns="0" tIns="66242" rIns="0" bIns="0" rtlCol="0">
            <a:spAutoFit/>
          </a:bodyPr>
          <a:lstStyle/>
          <a:p>
            <a:pPr marL="1102273" algn="ctr">
              <a:spcBef>
                <a:spcPts val="522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716" spc="10" baseline="31746" dirty="0">
                <a:latin typeface="DejaVu Serif"/>
                <a:cs typeface="DejaVu Serif"/>
              </a:rPr>
              <a:t>n</a:t>
            </a:r>
            <a:r>
              <a:rPr sz="716" spc="10" baseline="31746" dirty="0">
                <a:latin typeface="DejaVu Sans"/>
                <a:cs typeface="DejaVu Sans"/>
              </a:rPr>
              <a:t>−</a:t>
            </a:r>
            <a:r>
              <a:rPr sz="716" spc="10" baseline="31746" dirty="0">
                <a:latin typeface="Times New Roman"/>
                <a:cs typeface="Times New Roman"/>
              </a:rPr>
              <a:t>1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716" spc="5" baseline="31746" dirty="0">
                <a:latin typeface="DejaVu Serif"/>
                <a:cs typeface="DejaVu Serif"/>
              </a:rPr>
              <a:t>n</a:t>
            </a:r>
            <a:r>
              <a:rPr sz="716" spc="5" baseline="31746" dirty="0">
                <a:latin typeface="DejaVu Sans"/>
                <a:cs typeface="DejaVu Sans"/>
              </a:rPr>
              <a:t>−</a:t>
            </a:r>
            <a:r>
              <a:rPr sz="716" spc="5" baseline="31746" dirty="0">
                <a:latin typeface="Times New Roman"/>
                <a:cs typeface="Times New Roman"/>
              </a:rPr>
              <a:t>2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716" spc="10" baseline="31746" dirty="0">
                <a:latin typeface="DejaVu Serif"/>
                <a:cs typeface="DejaVu Serif"/>
              </a:rPr>
              <a:t>n</a:t>
            </a:r>
            <a:r>
              <a:rPr sz="716" spc="10" baseline="31746" dirty="0">
                <a:latin typeface="DejaVu Sans"/>
                <a:cs typeface="DejaVu Sans"/>
              </a:rPr>
              <a:t>−</a:t>
            </a:r>
            <a:r>
              <a:rPr sz="716" spc="10" baseline="31746" dirty="0">
                <a:latin typeface="Times New Roman"/>
                <a:cs typeface="Times New Roman"/>
              </a:rPr>
              <a:t>3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716" spc="10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9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716" spc="10" baseline="31746" dirty="0">
                <a:latin typeface="DejaVu Serif"/>
                <a:cs typeface="DejaVu Serif"/>
              </a:rPr>
              <a:t>n</a:t>
            </a:r>
            <a:r>
              <a:rPr sz="716" spc="10" baseline="31746" dirty="0">
                <a:latin typeface="DejaVu Sans"/>
                <a:cs typeface="DejaVu Sans"/>
              </a:rPr>
              <a:t>−</a:t>
            </a:r>
            <a:r>
              <a:rPr sz="716" spc="10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716" spc="10" baseline="31746" dirty="0">
                <a:latin typeface="DejaVu Serif"/>
                <a:cs typeface="DejaVu Serif"/>
              </a:rPr>
              <a:t>n</a:t>
            </a:r>
            <a:r>
              <a:rPr sz="716" spc="10" baseline="31746" dirty="0">
                <a:latin typeface="DejaVu Sans"/>
                <a:cs typeface="DejaVu Sans"/>
              </a:rPr>
              <a:t>−</a:t>
            </a:r>
            <a:r>
              <a:rPr sz="716" spc="10" baseline="31746" dirty="0">
                <a:latin typeface="Times New Roman"/>
                <a:cs typeface="Times New Roman"/>
              </a:rPr>
              <a:t>1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453"/>
              </a:spcBef>
            </a:pPr>
            <a:r>
              <a:rPr sz="682" spc="10" dirty="0">
                <a:latin typeface="Times New Roman"/>
                <a:cs typeface="Times New Roman"/>
              </a:rPr>
              <a:t>Here </a:t>
            </a:r>
            <a:r>
              <a:rPr sz="682" spc="27" dirty="0">
                <a:latin typeface="Times New Roman"/>
                <a:cs typeface="Times New Roman"/>
              </a:rPr>
              <a:t>there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27" dirty="0">
                <a:latin typeface="Times New Roman"/>
                <a:cs typeface="Times New Roman"/>
              </a:rPr>
              <a:t>terms,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31" dirty="0">
                <a:latin typeface="Times New Roman"/>
                <a:cs typeface="Times New Roman"/>
              </a:rPr>
              <a:t>they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17" dirty="0">
                <a:latin typeface="Times New Roman"/>
                <a:cs typeface="Times New Roman"/>
              </a:rPr>
              <a:t>equal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DejaVu Serif"/>
                <a:cs typeface="DejaVu Serif"/>
              </a:rPr>
              <a:t>a</a:t>
            </a:r>
            <a:r>
              <a:rPr sz="716" spc="25" baseline="27777" dirty="0">
                <a:latin typeface="DejaVu Serif"/>
                <a:cs typeface="DejaVu Serif"/>
              </a:rPr>
              <a:t>n</a:t>
            </a:r>
            <a:r>
              <a:rPr sz="716" spc="25" baseline="27777" dirty="0">
                <a:latin typeface="DejaVu Sans"/>
                <a:cs typeface="DejaVu Sans"/>
              </a:rPr>
              <a:t>−</a:t>
            </a:r>
            <a:r>
              <a:rPr sz="716" spc="25" baseline="27777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Times New Roman"/>
                <a:cs typeface="Times New Roman"/>
              </a:rPr>
              <a:t>,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final </a:t>
            </a:r>
            <a:r>
              <a:rPr sz="682" spc="24" dirty="0">
                <a:latin typeface="Times New Roman"/>
                <a:cs typeface="Times New Roman"/>
              </a:rPr>
              <a:t>result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L="1112664" algn="ctr">
              <a:spcBef>
                <a:spcPts val="372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30" baseline="31746" dirty="0">
                <a:latin typeface="DejaVu Sans"/>
                <a:cs typeface="DejaVu Sans"/>
              </a:rPr>
              <a:t>j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a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na</a:t>
            </a:r>
            <a:r>
              <a:rPr sz="716" baseline="31746" dirty="0">
                <a:latin typeface="DejaVu Serif"/>
                <a:cs typeface="DejaVu Serif"/>
              </a:rPr>
              <a:t>n</a:t>
            </a:r>
            <a:r>
              <a:rPr sz="716" baseline="31746" dirty="0">
                <a:latin typeface="DejaVu Sans"/>
                <a:cs typeface="DejaVu Sans"/>
              </a:rPr>
              <a:t>−</a:t>
            </a:r>
            <a:r>
              <a:rPr sz="716" baseline="31746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372"/>
              </a:spcBef>
            </a:pPr>
            <a:r>
              <a:rPr sz="682" spc="20" dirty="0">
                <a:latin typeface="Times New Roman"/>
                <a:cs typeface="Times New Roman"/>
              </a:rPr>
              <a:t>One </a:t>
            </a:r>
            <a:r>
              <a:rPr sz="682" spc="14" dirty="0">
                <a:latin typeface="Times New Roman"/>
                <a:cs typeface="Times New Roman"/>
              </a:rPr>
              <a:t>could </a:t>
            </a:r>
            <a:r>
              <a:rPr sz="682" spc="7" dirty="0">
                <a:latin typeface="Times New Roman"/>
                <a:cs typeface="Times New Roman"/>
              </a:rPr>
              <a:t>also </a:t>
            </a:r>
            <a:r>
              <a:rPr sz="682" spc="20" dirty="0">
                <a:latin typeface="Times New Roman"/>
                <a:cs typeface="Times New Roman"/>
              </a:rPr>
              <a:t>write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nx</a:t>
            </a:r>
            <a:r>
              <a:rPr sz="716" spc="25" baseline="27777" dirty="0">
                <a:latin typeface="DejaVu Serif"/>
                <a:cs typeface="DejaVu Serif"/>
              </a:rPr>
              <a:t>n</a:t>
            </a:r>
            <a:r>
              <a:rPr sz="716" spc="25" baseline="27777" dirty="0">
                <a:latin typeface="DejaVu Sans"/>
                <a:cs typeface="DejaVu Sans"/>
              </a:rPr>
              <a:t>−</a:t>
            </a:r>
            <a:r>
              <a:rPr sz="716" spc="25" baseline="27777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Times New Roman"/>
                <a:cs typeface="Times New Roman"/>
              </a:rPr>
              <a:t>, or, in </a:t>
            </a:r>
            <a:r>
              <a:rPr sz="682" spc="3" dirty="0">
                <a:latin typeface="Times New Roman"/>
                <a:cs typeface="Times New Roman"/>
              </a:rPr>
              <a:t>Leibniz’</a:t>
            </a:r>
            <a:r>
              <a:rPr sz="682" spc="27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notation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37752" y="2564641"/>
            <a:ext cx="141576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0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 txBox="1"/>
          <p:nvPr/>
        </p:nvSpPr>
        <p:spPr>
          <a:xfrm>
            <a:off x="5829092" y="2418912"/>
            <a:ext cx="154565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32038" marR="3464" indent="-23812">
              <a:lnSpc>
                <a:spcPct val="113100"/>
              </a:lnSpc>
              <a:spcBef>
                <a:spcPts val="68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716" spc="25" baseline="27777" dirty="0">
                <a:latin typeface="DejaVu Serif"/>
                <a:cs typeface="DejaVu Serif"/>
              </a:rPr>
              <a:t>n 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96713" y="2481542"/>
            <a:ext cx="148503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04568" y="2491276"/>
            <a:ext cx="36887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35963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nx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58005" y="2666397"/>
            <a:ext cx="4086225" cy="86892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16452" indent="-3464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formula </a:t>
            </a:r>
            <a:r>
              <a:rPr sz="682" spc="41" dirty="0">
                <a:latin typeface="Times New Roman"/>
                <a:cs typeface="Times New Roman"/>
              </a:rPr>
              <a:t>turns out to </a:t>
            </a:r>
            <a:r>
              <a:rPr sz="682" spc="31" dirty="0">
                <a:latin typeface="Times New Roman"/>
                <a:cs typeface="Times New Roman"/>
              </a:rPr>
              <a:t>be </a:t>
            </a:r>
            <a:r>
              <a:rPr sz="682" spc="41" dirty="0">
                <a:latin typeface="Times New Roman"/>
                <a:cs typeface="Times New Roman"/>
              </a:rPr>
              <a:t>true </a:t>
            </a:r>
            <a:r>
              <a:rPr sz="682" spc="20" dirty="0">
                <a:latin typeface="Times New Roman"/>
                <a:cs typeface="Times New Roman"/>
              </a:rPr>
              <a:t>in general, </a:t>
            </a:r>
            <a:r>
              <a:rPr sz="682" spc="51" dirty="0">
                <a:latin typeface="Times New Roman"/>
                <a:cs typeface="Times New Roman"/>
              </a:rPr>
              <a:t>but </a:t>
            </a:r>
            <a:r>
              <a:rPr sz="682" spc="24" dirty="0">
                <a:latin typeface="Times New Roman"/>
                <a:cs typeface="Times New Roman"/>
              </a:rPr>
              <a:t>here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have only proved </a:t>
            </a:r>
            <a:r>
              <a:rPr sz="682" spc="41" dirty="0">
                <a:latin typeface="Times New Roman"/>
                <a:cs typeface="Times New Roman"/>
              </a:rPr>
              <a:t>it </a:t>
            </a:r>
            <a:r>
              <a:rPr sz="682" spc="10" dirty="0">
                <a:latin typeface="Times New Roman"/>
                <a:cs typeface="Times New Roman"/>
              </a:rPr>
              <a:t>for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case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  </a:t>
            </a:r>
            <a:r>
              <a:rPr sz="682" spc="14" dirty="0">
                <a:latin typeface="Times New Roman"/>
                <a:cs typeface="Times New Roman"/>
              </a:rPr>
              <a:t>positive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integer.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4"/>
              </a:spcBef>
            </a:pPr>
            <a:endParaRPr sz="920">
              <a:latin typeface="Times New Roman"/>
              <a:cs typeface="Times New Roman"/>
            </a:endParaRPr>
          </a:p>
          <a:p>
            <a:pPr marL="1249041"/>
            <a:r>
              <a:rPr sz="682" b="1" spc="-24" dirty="0">
                <a:latin typeface="Georgia"/>
                <a:cs typeface="Georgia"/>
              </a:rPr>
              <a:t>3. Differentiable </a:t>
            </a:r>
            <a:r>
              <a:rPr sz="682" b="1" spc="-31" dirty="0">
                <a:latin typeface="Georgia"/>
                <a:cs typeface="Georgia"/>
              </a:rPr>
              <a:t>implies</a:t>
            </a:r>
            <a:r>
              <a:rPr sz="682" b="1" spc="-14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Continuous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3"/>
              </a:spcBef>
            </a:pPr>
            <a:endParaRPr sz="580">
              <a:latin typeface="Times New Roman"/>
              <a:cs typeface="Times New Roman"/>
            </a:endParaRPr>
          </a:p>
          <a:p>
            <a:pPr marL="166683"/>
            <a:r>
              <a:rPr sz="682" b="1" dirty="0">
                <a:latin typeface="Georgia"/>
                <a:cs typeface="Georgia"/>
              </a:rPr>
              <a:t>3.1. </a:t>
            </a:r>
            <a:r>
              <a:rPr sz="682" b="1" spc="-20" dirty="0">
                <a:latin typeface="Georgia"/>
                <a:cs typeface="Georgia"/>
              </a:rPr>
              <a:t>Theorem. </a:t>
            </a:r>
            <a:r>
              <a:rPr sz="682" i="1" spc="20" dirty="0">
                <a:latin typeface="Times New Roman"/>
                <a:cs typeface="Times New Roman"/>
              </a:rPr>
              <a:t>If </a:t>
            </a:r>
            <a:r>
              <a:rPr sz="682" i="1" spc="-3" dirty="0">
                <a:latin typeface="Times New Roman"/>
                <a:cs typeface="Times New Roman"/>
              </a:rPr>
              <a:t>a </a:t>
            </a:r>
            <a:r>
              <a:rPr sz="682" i="1" spc="17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0" dirty="0">
                <a:latin typeface="Times New Roman"/>
                <a:cs typeface="Times New Roman"/>
              </a:rPr>
              <a:t>is </a:t>
            </a:r>
            <a:r>
              <a:rPr sz="682" i="1" spc="3" dirty="0">
                <a:latin typeface="Times New Roman"/>
                <a:cs typeface="Times New Roman"/>
              </a:rPr>
              <a:t>differentiable </a:t>
            </a:r>
            <a:r>
              <a:rPr sz="682" i="1" spc="14" dirty="0">
                <a:latin typeface="Times New Roman"/>
                <a:cs typeface="Times New Roman"/>
              </a:rPr>
              <a:t>at some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i="1" spc="20" dirty="0">
                <a:latin typeface="Times New Roman"/>
                <a:cs typeface="Times New Roman"/>
              </a:rPr>
              <a:t>in </a:t>
            </a:r>
            <a:r>
              <a:rPr sz="682" i="1" spc="17" dirty="0">
                <a:latin typeface="Times New Roman"/>
                <a:cs typeface="Times New Roman"/>
              </a:rPr>
              <a:t>its domain, </a:t>
            </a:r>
            <a:r>
              <a:rPr sz="682" i="1" spc="14" dirty="0">
                <a:latin typeface="Times New Roman"/>
                <a:cs typeface="Times New Roman"/>
              </a:rPr>
              <a:t>then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0" dirty="0">
                <a:latin typeface="Times New Roman"/>
                <a:cs typeface="Times New Roman"/>
              </a:rPr>
              <a:t>is </a:t>
            </a:r>
            <a:r>
              <a:rPr sz="682" i="1" spc="-7" dirty="0">
                <a:latin typeface="Times New Roman"/>
                <a:cs typeface="Times New Roman"/>
              </a:rPr>
              <a:t>also </a:t>
            </a:r>
            <a:r>
              <a:rPr sz="682" i="1" spc="10" dirty="0">
                <a:latin typeface="Times New Roman"/>
                <a:cs typeface="Times New Roman"/>
              </a:rPr>
              <a:t>continuous </a:t>
            </a:r>
            <a:r>
              <a:rPr sz="682" i="1" spc="14" dirty="0">
                <a:latin typeface="Times New Roman"/>
                <a:cs typeface="Times New Roman"/>
              </a:rPr>
              <a:t>at </a:t>
            </a:r>
            <a:r>
              <a:rPr sz="682" spc="-10" dirty="0">
                <a:latin typeface="DejaVu Serif"/>
                <a:cs typeface="DejaVu Serif"/>
              </a:rPr>
              <a:t>a</a:t>
            </a:r>
            <a:r>
              <a:rPr sz="682" i="1" spc="-10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4"/>
              </a:spcBef>
            </a:pPr>
            <a:endParaRPr sz="682">
              <a:latin typeface="Times New Roman"/>
              <a:cs typeface="Times New Roman"/>
            </a:endParaRPr>
          </a:p>
          <a:p>
            <a:pPr marL="166683"/>
            <a:r>
              <a:rPr sz="682" spc="106" dirty="0">
                <a:latin typeface="Times New Roman"/>
                <a:cs typeface="Times New Roman"/>
              </a:rPr>
              <a:t>Proof. </a:t>
            </a: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" dirty="0">
                <a:latin typeface="Times New Roman"/>
                <a:cs typeface="Times New Roman"/>
              </a:rPr>
              <a:t>given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78350" y="3643254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91104" y="3507247"/>
            <a:ext cx="612198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5816">
              <a:lnSpc>
                <a:spcPts val="637"/>
              </a:lnSpc>
              <a:spcBef>
                <a:spcPts val="65"/>
              </a:spcBef>
            </a:pP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</a:pP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67018" y="3624785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61113" y="3729802"/>
            <a:ext cx="115988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exists,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3" dirty="0">
                <a:latin typeface="Times New Roman"/>
                <a:cs typeface="Times New Roman"/>
              </a:rPr>
              <a:t>show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58005" y="3844501"/>
            <a:ext cx="2362200" cy="27998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716"/>
              </a:lnSpc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2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488793" algn="r">
              <a:lnSpc>
                <a:spcPts val="470"/>
              </a:lnSpc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spcBef>
                <a:spcPts val="61"/>
              </a:spcBef>
            </a:pP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-7" dirty="0">
                <a:latin typeface="Times New Roman"/>
                <a:cs typeface="Times New Roman"/>
              </a:rPr>
              <a:t>follows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3" dirty="0">
                <a:latin typeface="Times New Roman"/>
                <a:cs typeface="Times New Roman"/>
              </a:rPr>
              <a:t>following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computation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78638" y="4231293"/>
            <a:ext cx="60527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51127" algn="l"/>
              </a:tabLst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	</a:t>
            </a: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91384" y="4153648"/>
            <a:ext cx="133956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9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66581" y="4083769"/>
            <a:ext cx="8039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55053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55534" y="4153648"/>
            <a:ext cx="35848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(algebra)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21273" y="4449242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099971" y="4444962"/>
            <a:ext cx="437717" cy="0"/>
          </a:xfrm>
          <a:custGeom>
            <a:avLst/>
            <a:gdLst/>
            <a:ahLst/>
            <a:cxnLst/>
            <a:rect l="l" t="t" r="r" b="b"/>
            <a:pathLst>
              <a:path w="641985">
                <a:moveTo>
                  <a:pt x="0" y="0"/>
                </a:moveTo>
                <a:lnTo>
                  <a:pt x="6417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 txBox="1"/>
          <p:nvPr/>
        </p:nvSpPr>
        <p:spPr>
          <a:xfrm>
            <a:off x="5209933" y="4430782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4</a:t>
            </a:fld>
            <a:endParaRPr spc="31" dirty="0"/>
          </a:p>
        </p:txBody>
      </p:sp>
      <p:sp>
        <p:nvSpPr>
          <p:cNvPr id="39" name="object 39"/>
          <p:cNvSpPr txBox="1"/>
          <p:nvPr/>
        </p:nvSpPr>
        <p:spPr>
          <a:xfrm>
            <a:off x="7139598" y="4371606"/>
            <a:ext cx="57409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0" dirty="0">
                <a:latin typeface="Times New Roman"/>
                <a:cs typeface="Times New Roman"/>
              </a:rPr>
              <a:t>(more algebra)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85973" y="4675201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74633" y="4656740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30214" y="4313244"/>
            <a:ext cx="1325707" cy="26478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3324" algn="ctr">
              <a:lnSpc>
                <a:spcPts val="637"/>
              </a:lnSpc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736436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23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lim	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8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8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334232">
              <a:lnSpc>
                <a:spcPts val="409"/>
              </a:lnSpc>
              <a:spcBef>
                <a:spcPts val="3"/>
              </a:spcBef>
              <a:tabLst>
                <a:tab pos="782328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82">
              <a:latin typeface="Times New Roman"/>
              <a:cs typeface="Times New Roman"/>
            </a:endParaRPr>
          </a:p>
          <a:p>
            <a:pPr marR="373630" algn="ctr">
              <a:lnSpc>
                <a:spcPts val="409"/>
              </a:lnSpc>
              <a:tabLst>
                <a:tab pos="682318" algn="l"/>
              </a:tabLst>
            </a:pPr>
            <a:r>
              <a:rPr sz="682" spc="317" dirty="0">
                <a:latin typeface="Arial"/>
                <a:cs typeface="Arial"/>
              </a:rPr>
              <a:t>.	</a:t>
            </a:r>
            <a:r>
              <a:rPr sz="682" spc="85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30950" y="4675201"/>
            <a:ext cx="69532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40746" algn="l"/>
              </a:tabLst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	</a:t>
            </a: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30214" y="4539203"/>
            <a:ext cx="1774681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334232">
              <a:lnSpc>
                <a:spcPts val="637"/>
              </a:lnSpc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177074" algn="l"/>
                <a:tab pos="865886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24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72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004957" y="4597565"/>
            <a:ext cx="70874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(Limit </a:t>
            </a:r>
            <a:r>
              <a:rPr sz="682" spc="27" dirty="0">
                <a:latin typeface="Times New Roman"/>
                <a:cs typeface="Times New Roman"/>
              </a:rPr>
              <a:t>Properties)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202362" y="4783190"/>
            <a:ext cx="51088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-156" dirty="0">
                <a:latin typeface="DejaVu Serif"/>
                <a:cs typeface="DejaVu Serif"/>
              </a:rPr>
              <a:t> </a:t>
            </a:r>
            <a:r>
              <a:rPr sz="716" spc="30" baseline="31746" dirty="0">
                <a:latin typeface="DejaVu Sans"/>
                <a:cs typeface="DejaVu Sans"/>
              </a:rPr>
              <a:t>j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a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7" dirty="0">
                <a:latin typeface="Times New Roman"/>
                <a:cs typeface="Times New Roman"/>
              </a:rPr>
              <a:t>exists)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30214" y="4783190"/>
            <a:ext cx="671945" cy="28235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716" spc="30" baseline="31746" dirty="0">
                <a:latin typeface="DejaVu Sans"/>
                <a:cs typeface="DejaVu Sans"/>
              </a:rPr>
              <a:t>j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a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53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046469" y="5105845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DejaVu Sans"/>
                <a:cs typeface="DejaVu Sans"/>
              </a:rPr>
              <a:t>Q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16397" y="5347632"/>
            <a:ext cx="2679122" cy="3074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89285">
              <a:spcBef>
                <a:spcPts val="65"/>
              </a:spcBef>
            </a:pPr>
            <a:r>
              <a:rPr sz="682" b="1" spc="-31" dirty="0">
                <a:latin typeface="Georgia"/>
                <a:cs typeface="Georgia"/>
              </a:rPr>
              <a:t>4. </a:t>
            </a:r>
            <a:r>
              <a:rPr sz="682" b="1" spc="-34" dirty="0">
                <a:latin typeface="Georgia"/>
                <a:cs typeface="Georgia"/>
              </a:rPr>
              <a:t>Some </a:t>
            </a:r>
            <a:r>
              <a:rPr sz="682" b="1" spc="-27" dirty="0">
                <a:latin typeface="Georgia"/>
                <a:cs typeface="Georgia"/>
              </a:rPr>
              <a:t>non-differentiable</a:t>
            </a:r>
            <a:r>
              <a:rPr sz="682" b="1" spc="14" dirty="0">
                <a:latin typeface="Georgia"/>
                <a:cs typeface="Georgia"/>
              </a:rPr>
              <a:t> </a:t>
            </a:r>
            <a:r>
              <a:rPr sz="682" b="1" spc="-27" dirty="0">
                <a:latin typeface="Georgia"/>
                <a:cs typeface="Georgia"/>
              </a:rPr>
              <a:t>functions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3"/>
              </a:spcBef>
            </a:pPr>
            <a:endParaRPr sz="580">
              <a:latin typeface="Times New Roman"/>
              <a:cs typeface="Times New Roman"/>
            </a:endParaRPr>
          </a:p>
          <a:p>
            <a:pPr marL="8659"/>
            <a:r>
              <a:rPr sz="682" b="1" spc="-3" dirty="0">
                <a:latin typeface="Georgia"/>
                <a:cs typeface="Georgia"/>
              </a:rPr>
              <a:t>4.1. </a:t>
            </a:r>
            <a:r>
              <a:rPr sz="682" b="1" spc="72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graph </a:t>
            </a:r>
            <a:r>
              <a:rPr sz="682" b="1" spc="-14" dirty="0">
                <a:latin typeface="Georgia"/>
                <a:cs typeface="Georgia"/>
              </a:rPr>
              <a:t>with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31" dirty="0">
                <a:latin typeface="Georgia"/>
                <a:cs typeface="Georgia"/>
              </a:rPr>
              <a:t>corner. </a:t>
            </a:r>
            <a:r>
              <a:rPr sz="682" spc="17" dirty="0">
                <a:latin typeface="Times New Roman"/>
                <a:cs typeface="Times New Roman"/>
              </a:rPr>
              <a:t>Consider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02376" y="5760558"/>
            <a:ext cx="4888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ans"/>
                <a:cs typeface="DejaVu Sans"/>
              </a:rPr>
              <a:t>|</a:t>
            </a:r>
            <a:r>
              <a:rPr sz="682" spc="-27" dirty="0">
                <a:latin typeface="DejaVu Serif"/>
                <a:cs typeface="DejaVu Serif"/>
              </a:rPr>
              <a:t>x</a:t>
            </a:r>
            <a:r>
              <a:rPr sz="682" spc="-27" dirty="0">
                <a:latin typeface="DejaVu Sans"/>
                <a:cs typeface="DejaVu Sans"/>
              </a:rPr>
              <a:t>|</a:t>
            </a:r>
            <a:r>
              <a:rPr sz="682" spc="-44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97572" y="5613042"/>
            <a:ext cx="8702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55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067070" y="5681017"/>
            <a:ext cx="612198" cy="264869"/>
          </a:xfrm>
          <a:prstGeom prst="rect">
            <a:avLst/>
          </a:prstGeom>
        </p:spPr>
        <p:txBody>
          <a:bodyPr vert="horz" wrap="square" lIns="0" tIns="29008" rIns="0" bIns="0" rtlCol="0">
            <a:spAutoFit/>
          </a:bodyPr>
          <a:lstStyle/>
          <a:p>
            <a:pPr marL="8659">
              <a:spcBef>
                <a:spcPts val="228"/>
              </a:spcBef>
              <a:tabLst>
                <a:tab pos="239850" algn="l"/>
              </a:tabLst>
            </a:pP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≥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0,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60"/>
              </a:spcBef>
              <a:tabLst>
                <a:tab pos="239850" algn="l"/>
              </a:tabLst>
            </a:pPr>
            <a:r>
              <a:rPr sz="682" spc="-20" dirty="0">
                <a:latin typeface="DejaVu Sans"/>
                <a:cs typeface="DejaVu Sans"/>
              </a:rPr>
              <a:t>−</a:t>
            </a:r>
            <a:r>
              <a:rPr sz="682" spc="-20" dirty="0">
                <a:latin typeface="DejaVu Serif"/>
                <a:cs typeface="DejaVu Serif"/>
              </a:rPr>
              <a:t>x	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erif"/>
                <a:cs typeface="DejaVu Serif"/>
              </a:rPr>
              <a:t>&lt;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0.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58005" y="5984336"/>
            <a:ext cx="273757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continuous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, </a:t>
            </a:r>
            <a:r>
              <a:rPr sz="682" spc="48" dirty="0">
                <a:latin typeface="Times New Roman"/>
                <a:cs typeface="Times New Roman"/>
              </a:rPr>
              <a:t>but </a:t>
            </a:r>
            <a:r>
              <a:rPr sz="682" spc="34" dirty="0">
                <a:latin typeface="Times New Roman"/>
                <a:cs typeface="Times New Roman"/>
              </a:rPr>
              <a:t>it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10" dirty="0">
                <a:latin typeface="Times New Roman"/>
                <a:cs typeface="Times New Roman"/>
              </a:rPr>
              <a:t>differentiable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0.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023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6924" y="878666"/>
            <a:ext cx="15976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41861" y="858664"/>
            <a:ext cx="6290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9691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	</a:t>
            </a:r>
            <a:r>
              <a:rPr sz="716" spc="102" baseline="3968" dirty="0">
                <a:latin typeface="DejaVu Serif"/>
                <a:cs typeface="DejaVu Serif"/>
              </a:rPr>
              <a:t>x</a:t>
            </a:r>
            <a:r>
              <a:rPr sz="716" spc="102" baseline="3968" dirty="0">
                <a:latin typeface="DejaVu Sans"/>
                <a:cs typeface="DejaVu Sans"/>
              </a:rPr>
              <a:t>→</a:t>
            </a:r>
            <a:r>
              <a:rPr sz="716" spc="102" baseline="3968" dirty="0">
                <a:latin typeface="Times New Roman"/>
                <a:cs typeface="Times New Roman"/>
              </a:rPr>
              <a:t>0</a:t>
            </a:r>
            <a:r>
              <a:rPr sz="716" spc="322" baseline="396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657" y="878666"/>
            <a:ext cx="15976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398" y="614799"/>
            <a:ext cx="2749694" cy="30210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Times New Roman"/>
                <a:cs typeface="Times New Roman"/>
              </a:rPr>
              <a:t>see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41" dirty="0">
                <a:latin typeface="Times New Roman"/>
                <a:cs typeface="Times New Roman"/>
              </a:rPr>
              <a:t>try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compute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55" dirty="0">
                <a:latin typeface="Times New Roman"/>
                <a:cs typeface="Times New Roman"/>
              </a:rPr>
              <a:t>at</a:t>
            </a:r>
            <a:r>
              <a:rPr sz="682" spc="136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0,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</a:pPr>
            <a:endParaRPr sz="545">
              <a:latin typeface="Times New Roman"/>
              <a:cs typeface="Times New Roman"/>
            </a:endParaRPr>
          </a:p>
          <a:p>
            <a:pPr marL="1017849">
              <a:spcBef>
                <a:spcPts val="3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(0)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1023" u="sng" spc="-41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|</a:t>
            </a:r>
            <a:r>
              <a:rPr sz="1023" u="sng" spc="-41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1023" u="sng" spc="-41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| </a:t>
            </a:r>
            <a:r>
              <a:rPr sz="1023" u="sng" spc="-66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sz="1023" u="sng" spc="-46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|</a:t>
            </a:r>
            <a:r>
              <a:rPr sz="1023" u="sng" spc="-46" baseline="361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</a:t>
            </a:r>
            <a:r>
              <a:rPr sz="1023" u="sng" spc="-46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|</a:t>
            </a:r>
            <a:r>
              <a:rPr sz="1023" spc="-46" baseline="36111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1023" u="sng" spc="-41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|</a:t>
            </a:r>
            <a:r>
              <a:rPr sz="1023" u="sng" spc="-41" baseline="3611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1023" u="sng" spc="-41" baseline="36111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|</a:t>
            </a:r>
            <a:r>
              <a:rPr sz="1023" spc="-41" baseline="36111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sign(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13876" y="2197053"/>
            <a:ext cx="1541318" cy="0"/>
          </a:xfrm>
          <a:custGeom>
            <a:avLst/>
            <a:gdLst/>
            <a:ahLst/>
            <a:cxnLst/>
            <a:rect l="l" t="t" r="r" b="b"/>
            <a:pathLst>
              <a:path w="2260600">
                <a:moveTo>
                  <a:pt x="0" y="0"/>
                </a:moveTo>
                <a:lnTo>
                  <a:pt x="22606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6765573" y="2168911"/>
            <a:ext cx="90920" cy="56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6084535" y="1426394"/>
            <a:ext cx="0" cy="1541318"/>
          </a:xfrm>
          <a:custGeom>
            <a:avLst/>
            <a:gdLst/>
            <a:ahLst/>
            <a:cxnLst/>
            <a:rect l="l" t="t" r="r" b="b"/>
            <a:pathLst>
              <a:path h="2260600">
                <a:moveTo>
                  <a:pt x="0" y="226060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6056393" y="1425096"/>
            <a:ext cx="56284" cy="90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5506541" y="1850257"/>
            <a:ext cx="1155989" cy="693593"/>
          </a:xfrm>
          <a:custGeom>
            <a:avLst/>
            <a:gdLst/>
            <a:ahLst/>
            <a:cxnLst/>
            <a:rect l="l" t="t" r="r" b="b"/>
            <a:pathLst>
              <a:path w="1695450" h="1017270">
                <a:moveTo>
                  <a:pt x="0" y="0"/>
                </a:moveTo>
                <a:lnTo>
                  <a:pt x="1695450" y="1017270"/>
                </a:lnTo>
              </a:path>
            </a:pathLst>
          </a:custGeom>
          <a:ln w="12700">
            <a:solidFill>
              <a:srgbClr val="3F00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5506541" y="2081454"/>
            <a:ext cx="1155989" cy="231198"/>
          </a:xfrm>
          <a:custGeom>
            <a:avLst/>
            <a:gdLst/>
            <a:ahLst/>
            <a:cxnLst/>
            <a:rect l="l" t="t" r="r" b="b"/>
            <a:pathLst>
              <a:path w="1695450" h="339089">
                <a:moveTo>
                  <a:pt x="0" y="0"/>
                </a:moveTo>
                <a:lnTo>
                  <a:pt x="1695450" y="339090"/>
                </a:lnTo>
              </a:path>
            </a:pathLst>
          </a:custGeom>
          <a:ln w="12700">
            <a:solidFill>
              <a:srgbClr val="3F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5506541" y="2081454"/>
            <a:ext cx="1155989" cy="231198"/>
          </a:xfrm>
          <a:custGeom>
            <a:avLst/>
            <a:gdLst/>
            <a:ahLst/>
            <a:cxnLst/>
            <a:rect l="l" t="t" r="r" b="b"/>
            <a:pathLst>
              <a:path w="1695450" h="339089">
                <a:moveTo>
                  <a:pt x="0" y="339090"/>
                </a:moveTo>
                <a:lnTo>
                  <a:pt x="1695450" y="0"/>
                </a:lnTo>
              </a:path>
            </a:pathLst>
          </a:custGeom>
          <a:ln w="12700">
            <a:solidFill>
              <a:srgbClr val="FEC7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5506541" y="1850257"/>
            <a:ext cx="1155989" cy="693593"/>
          </a:xfrm>
          <a:custGeom>
            <a:avLst/>
            <a:gdLst/>
            <a:ahLst/>
            <a:cxnLst/>
            <a:rect l="l" t="t" r="r" b="b"/>
            <a:pathLst>
              <a:path w="1695450" h="1017270">
                <a:moveTo>
                  <a:pt x="0" y="1017270"/>
                </a:moveTo>
                <a:lnTo>
                  <a:pt x="1695450" y="0"/>
                </a:lnTo>
              </a:path>
            </a:pathLst>
          </a:custGeom>
          <a:ln w="127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5442292" y="1554808"/>
            <a:ext cx="1284576" cy="642505"/>
          </a:xfrm>
          <a:custGeom>
            <a:avLst/>
            <a:gdLst/>
            <a:ahLst/>
            <a:cxnLst/>
            <a:rect l="l" t="t" r="r" b="b"/>
            <a:pathLst>
              <a:path w="1884045" h="942339">
                <a:moveTo>
                  <a:pt x="0" y="0"/>
                </a:moveTo>
                <a:lnTo>
                  <a:pt x="941957" y="941959"/>
                </a:lnTo>
                <a:lnTo>
                  <a:pt x="1883916" y="0"/>
                </a:lnTo>
              </a:path>
            </a:pathLst>
          </a:custGeom>
          <a:ln w="25400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 txBox="1"/>
          <p:nvPr/>
        </p:nvSpPr>
        <p:spPr>
          <a:xfrm>
            <a:off x="4056715" y="949535"/>
            <a:ext cx="4074102" cy="1630423"/>
          </a:xfrm>
          <a:prstGeom prst="rect">
            <a:avLst/>
          </a:prstGeom>
        </p:spPr>
        <p:txBody>
          <a:bodyPr vert="horz" wrap="square" lIns="0" tIns="34203" rIns="0" bIns="0" rtlCol="0">
            <a:spAutoFit/>
          </a:bodyPr>
          <a:lstStyle/>
          <a:p>
            <a:pPr marL="8659">
              <a:spcBef>
                <a:spcPts val="269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know </a:t>
            </a:r>
            <a:r>
              <a:rPr sz="682" spc="24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limit </a:t>
            </a:r>
            <a:r>
              <a:rPr sz="682" spc="10" dirty="0">
                <a:latin typeface="Times New Roman"/>
                <a:cs typeface="Times New Roman"/>
              </a:rPr>
              <a:t>does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17" dirty="0">
                <a:latin typeface="Times New Roman"/>
                <a:cs typeface="Times New Roman"/>
              </a:rPr>
              <a:t>exist </a:t>
            </a:r>
            <a:r>
              <a:rPr sz="682" spc="7" dirty="0">
                <a:latin typeface="Times New Roman"/>
                <a:cs typeface="Times New Roman"/>
              </a:rPr>
              <a:t>(see</a:t>
            </a:r>
            <a:r>
              <a:rPr sz="682" spc="15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ans"/>
                <a:cs typeface="DejaVu Sans"/>
              </a:rPr>
              <a:t>§</a:t>
            </a:r>
            <a:r>
              <a:rPr sz="682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7.2</a:t>
            </a:r>
            <a:r>
              <a:rPr sz="682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12988" marR="3464" indent="154993">
              <a:spcBef>
                <a:spcPts val="201"/>
              </a:spcBef>
            </a:pP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7" dirty="0">
                <a:latin typeface="Times New Roman"/>
                <a:cs typeface="Times New Roman"/>
              </a:rPr>
              <a:t>look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graph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27" dirty="0">
                <a:latin typeface="DejaVu Sans"/>
                <a:cs typeface="DejaVu Sans"/>
              </a:rPr>
              <a:t>|</a:t>
            </a:r>
            <a:r>
              <a:rPr sz="682" spc="-27" dirty="0">
                <a:latin typeface="DejaVu Serif"/>
                <a:cs typeface="DejaVu Serif"/>
              </a:rPr>
              <a:t>x</a:t>
            </a:r>
            <a:r>
              <a:rPr sz="682" spc="-27" dirty="0">
                <a:latin typeface="DejaVu Sans"/>
                <a:cs typeface="DejaVu Sans"/>
              </a:rPr>
              <a:t>|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dirty="0">
                <a:latin typeface="Times New Roman"/>
                <a:cs typeface="Times New Roman"/>
              </a:rPr>
              <a:t>see </a:t>
            </a:r>
            <a:r>
              <a:rPr sz="682" spc="34" dirty="0">
                <a:latin typeface="Times New Roman"/>
                <a:cs typeface="Times New Roman"/>
              </a:rPr>
              <a:t>what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wrong: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graph </a:t>
            </a:r>
            <a:r>
              <a:rPr sz="682" spc="24" dirty="0">
                <a:latin typeface="Times New Roman"/>
                <a:cs typeface="Times New Roman"/>
              </a:rPr>
              <a:t>has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corner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origin 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it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not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clear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which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line,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if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any,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deserves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be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called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tangent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graph</a:t>
            </a:r>
            <a:r>
              <a:rPr sz="682" spc="55" dirty="0">
                <a:latin typeface="Times New Roman"/>
                <a:cs typeface="Times New Roman"/>
              </a:rPr>
              <a:t> at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origin.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marL="2690308">
              <a:spcBef>
                <a:spcPts val="416"/>
              </a:spcBef>
            </a:pP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99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ans"/>
                <a:cs typeface="DejaVu Sans"/>
              </a:rPr>
              <a:t>|</a:t>
            </a:r>
            <a:r>
              <a:rPr sz="682" spc="-27" dirty="0">
                <a:latin typeface="DejaVu Serif"/>
                <a:cs typeface="DejaVu Serif"/>
              </a:rPr>
              <a:t>x</a:t>
            </a:r>
            <a:r>
              <a:rPr sz="682" spc="-27" dirty="0">
                <a:latin typeface="DejaVu Sans"/>
                <a:cs typeface="DejaVu Sans"/>
              </a:rPr>
              <a:t>|</a:t>
            </a:r>
            <a:endParaRPr sz="682">
              <a:latin typeface="DejaVu Sans"/>
              <a:cs typeface="DejaVu Sans"/>
            </a:endParaRPr>
          </a:p>
          <a:p>
            <a:pPr marL="2626232" marR="1150762" algn="just">
              <a:lnSpc>
                <a:spcPct val="246300"/>
              </a:lnSpc>
              <a:spcBef>
                <a:spcPts val="491"/>
              </a:spcBef>
            </a:pPr>
            <a:r>
              <a:rPr sz="614" i="1" spc="-14" dirty="0">
                <a:latin typeface="Arial"/>
                <a:cs typeface="Arial"/>
              </a:rPr>
              <a:t>tangent?  tangent?  tangent?  tangent?</a:t>
            </a:r>
            <a:endParaRPr sz="614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65048" y="3060015"/>
            <a:ext cx="206173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1.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20" dirty="0">
                <a:latin typeface="DejaVu Sans"/>
                <a:cs typeface="DejaVu Sans"/>
              </a:rPr>
              <a:t>|</a:t>
            </a:r>
            <a:r>
              <a:rPr sz="614" spc="-20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ans"/>
                <a:cs typeface="DejaVu Sans"/>
              </a:rPr>
              <a:t>| </a:t>
            </a:r>
            <a:r>
              <a:rPr sz="614" spc="-44" dirty="0">
                <a:latin typeface="Arial"/>
                <a:cs typeface="Arial"/>
              </a:rPr>
              <a:t>has </a:t>
            </a:r>
            <a:r>
              <a:rPr sz="614" spc="-24" dirty="0">
                <a:latin typeface="Arial"/>
                <a:cs typeface="Arial"/>
              </a:rPr>
              <a:t>no </a:t>
            </a:r>
            <a:r>
              <a:rPr sz="614" spc="-10" dirty="0">
                <a:latin typeface="Arial"/>
                <a:cs typeface="Arial"/>
              </a:rPr>
              <a:t>tangent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origin.</a:t>
            </a:r>
            <a:endParaRPr sz="614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16397" y="3347763"/>
            <a:ext cx="355542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27" dirty="0">
                <a:latin typeface="Georgia"/>
                <a:cs typeface="Georgia"/>
              </a:rPr>
              <a:t>4.2. </a:t>
            </a:r>
            <a:r>
              <a:rPr sz="682" b="1" spc="72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graph </a:t>
            </a:r>
            <a:r>
              <a:rPr sz="682" b="1" spc="-14" dirty="0">
                <a:latin typeface="Georgia"/>
                <a:cs typeface="Georgia"/>
              </a:rPr>
              <a:t>with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cusp. </a:t>
            </a:r>
            <a:r>
              <a:rPr sz="682" spc="27" dirty="0">
                <a:latin typeface="Times New Roman"/>
                <a:cs typeface="Times New Roman"/>
              </a:rPr>
              <a:t>Another </a:t>
            </a:r>
            <a:r>
              <a:rPr sz="682" spc="17" dirty="0">
                <a:latin typeface="Times New Roman"/>
                <a:cs typeface="Times New Roman"/>
              </a:rPr>
              <a:t>example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27" dirty="0">
                <a:latin typeface="Times New Roman"/>
                <a:cs typeface="Times New Roman"/>
              </a:rPr>
              <a:t>without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25086" y="3416300"/>
            <a:ext cx="1039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03" dirty="0">
                <a:latin typeface="Arial"/>
                <a:cs typeface="Arial"/>
              </a:rPr>
              <a:t>√</a:t>
            </a:r>
            <a:endParaRPr sz="682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220007" y="3509503"/>
            <a:ext cx="9741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 txBox="1"/>
          <p:nvPr/>
        </p:nvSpPr>
        <p:spPr>
          <a:xfrm>
            <a:off x="5842142" y="3494275"/>
            <a:ext cx="50785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7526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44" dirty="0">
                <a:latin typeface="DejaVu Sans"/>
                <a:cs typeface="DejaVu Sans"/>
              </a:rPr>
              <a:t>|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44" dirty="0">
                <a:latin typeface="DejaVu Sans"/>
                <a:cs typeface="DejaVu Sans"/>
              </a:rPr>
              <a:t>|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56715" y="3634025"/>
            <a:ext cx="222538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1" dirty="0">
                <a:latin typeface="Times New Roman"/>
                <a:cs typeface="Times New Roman"/>
              </a:rPr>
              <a:t>When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try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this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limit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30066" y="3826532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78545" y="3836275"/>
            <a:ext cx="4498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(0)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46534" y="3702561"/>
            <a:ext cx="1039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03" dirty="0">
                <a:latin typeface="Arial"/>
                <a:cs typeface="Arial"/>
              </a:rPr>
              <a:t>√</a:t>
            </a:r>
            <a:endParaRPr sz="682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241455" y="3795755"/>
            <a:ext cx="9741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6232796" y="3776319"/>
            <a:ext cx="1147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4" dirty="0">
                <a:latin typeface="DejaVu Sans"/>
                <a:cs typeface="DejaVu Sans"/>
              </a:rPr>
              <a:t>|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44" dirty="0">
                <a:latin typeface="DejaVu Sans"/>
                <a:cs typeface="DejaVu Sans"/>
              </a:rPr>
              <a:t>|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155193" y="3909631"/>
            <a:ext cx="183573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12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 txBox="1"/>
          <p:nvPr/>
        </p:nvSpPr>
        <p:spPr>
          <a:xfrm>
            <a:off x="5979518" y="3895451"/>
            <a:ext cx="30090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2448" algn="l"/>
              </a:tabLst>
            </a:pPr>
            <a:r>
              <a:rPr sz="716" spc="56" baseline="3968" dirty="0">
                <a:latin typeface="DejaVu Serif"/>
                <a:cs typeface="DejaVu Serif"/>
              </a:rPr>
              <a:t>x</a:t>
            </a:r>
            <a:r>
              <a:rPr sz="716" spc="209" baseline="3968" dirty="0">
                <a:latin typeface="DejaVu Sans"/>
                <a:cs typeface="DejaVu Sans"/>
              </a:rPr>
              <a:t>→</a:t>
            </a:r>
            <a:r>
              <a:rPr sz="716" spc="46" baseline="3968" dirty="0">
                <a:latin typeface="Times New Roman"/>
                <a:cs typeface="Times New Roman"/>
              </a:rPr>
              <a:t>0	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64345" y="3836275"/>
            <a:ext cx="14936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?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58005" y="4002963"/>
            <a:ext cx="102047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limit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right</a:t>
            </a:r>
            <a:r>
              <a:rPr sz="682" spc="14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55147" y="4035260"/>
            <a:ext cx="1039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03" dirty="0">
                <a:latin typeface="Arial"/>
                <a:cs typeface="Arial"/>
              </a:rPr>
              <a:t>√</a:t>
            </a:r>
            <a:endParaRPr sz="682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950077" y="4128464"/>
            <a:ext cx="9741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 txBox="1"/>
          <p:nvPr/>
        </p:nvSpPr>
        <p:spPr>
          <a:xfrm>
            <a:off x="5941418" y="4109019"/>
            <a:ext cx="1147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4" dirty="0">
                <a:latin typeface="DejaVu Sans"/>
                <a:cs typeface="DejaVu Sans"/>
              </a:rPr>
              <a:t>|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44" dirty="0">
                <a:latin typeface="DejaVu Sans"/>
                <a:cs typeface="DejaVu Sans"/>
              </a:rPr>
              <a:t>|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863806" y="4242340"/>
            <a:ext cx="183573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912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 txBox="1"/>
          <p:nvPr/>
        </p:nvSpPr>
        <p:spPr>
          <a:xfrm>
            <a:off x="6331034" y="4110621"/>
            <a:ext cx="1385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82" u="sng" spc="-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5</a:t>
            </a:fld>
            <a:endParaRPr spc="31" dirty="0"/>
          </a:p>
        </p:txBody>
      </p:sp>
      <p:sp>
        <p:nvSpPr>
          <p:cNvPr id="36" name="object 36"/>
          <p:cNvSpPr txBox="1"/>
          <p:nvPr/>
        </p:nvSpPr>
        <p:spPr>
          <a:xfrm>
            <a:off x="5688139" y="4228523"/>
            <a:ext cx="7814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2448" algn="l"/>
                <a:tab pos="484463" algn="l"/>
                <a:tab pos="723015" algn="l"/>
              </a:tabLst>
            </a:pPr>
            <a:r>
              <a:rPr sz="716" spc="56" baseline="3968" dirty="0">
                <a:latin typeface="DejaVu Serif"/>
                <a:cs typeface="DejaVu Serif"/>
              </a:rPr>
              <a:t>x</a:t>
            </a:r>
            <a:r>
              <a:rPr sz="716" spc="567" baseline="3968" dirty="0">
                <a:latin typeface="DejaVu Sans"/>
                <a:cs typeface="DejaVu Sans"/>
              </a:rPr>
              <a:t>\</a:t>
            </a:r>
            <a:r>
              <a:rPr sz="716" spc="46" baseline="3968" dirty="0">
                <a:latin typeface="Times New Roman"/>
                <a:cs typeface="Times New Roman"/>
              </a:rPr>
              <a:t>0	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716" spc="56" baseline="3968" dirty="0">
                <a:latin typeface="DejaVu Serif"/>
                <a:cs typeface="DejaVu Serif"/>
              </a:rPr>
              <a:t>x</a:t>
            </a:r>
            <a:r>
              <a:rPr sz="716" spc="567" baseline="3968" dirty="0">
                <a:latin typeface="DejaVu Sans"/>
                <a:cs typeface="DejaVu Sans"/>
              </a:rPr>
              <a:t>\</a:t>
            </a:r>
            <a:r>
              <a:rPr sz="716" spc="46" baseline="3968" dirty="0">
                <a:latin typeface="Times New Roman"/>
                <a:cs typeface="Times New Roman"/>
              </a:rPr>
              <a:t>0	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699370" y="4168974"/>
            <a:ext cx="80443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81856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lim </a:t>
            </a:r>
            <a:r>
              <a:rPr sz="1023" spc="194" baseline="2777" dirty="0">
                <a:latin typeface="DejaVu Sans"/>
                <a:cs typeface="DejaVu Sans"/>
              </a:rPr>
              <a:t>√</a:t>
            </a:r>
            <a:r>
              <a:rPr sz="1023" u="sng" spc="112" baseline="277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58005" y="4340650"/>
            <a:ext cx="4089256" cy="147543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7360" indent="-3464" algn="just">
              <a:spcBef>
                <a:spcPts val="65"/>
              </a:spcBef>
            </a:pP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7" dirty="0">
                <a:latin typeface="Times New Roman"/>
                <a:cs typeface="Times New Roman"/>
              </a:rPr>
              <a:t>does </a:t>
            </a:r>
            <a:r>
              <a:rPr sz="682" spc="27" dirty="0">
                <a:latin typeface="Times New Roman"/>
                <a:cs typeface="Times New Roman"/>
              </a:rPr>
              <a:t>not </a:t>
            </a:r>
            <a:r>
              <a:rPr sz="682" spc="10" dirty="0">
                <a:latin typeface="Times New Roman"/>
                <a:cs typeface="Times New Roman"/>
              </a:rPr>
              <a:t>exist </a:t>
            </a:r>
            <a:r>
              <a:rPr sz="682" spc="31" dirty="0">
                <a:latin typeface="Times New Roman"/>
                <a:cs typeface="Times New Roman"/>
              </a:rPr>
              <a:t>(it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58" dirty="0">
                <a:latin typeface="Times New Roman"/>
                <a:cs typeface="Times New Roman"/>
              </a:rPr>
              <a:t>“+</a:t>
            </a:r>
            <a:r>
              <a:rPr sz="682" spc="58" dirty="0">
                <a:latin typeface="DejaVu Sans"/>
                <a:cs typeface="DejaVu Sans"/>
              </a:rPr>
              <a:t>∞</a:t>
            </a:r>
            <a:r>
              <a:rPr sz="682" spc="58" dirty="0">
                <a:latin typeface="Times New Roman"/>
                <a:cs typeface="Times New Roman"/>
              </a:rPr>
              <a:t>”). </a:t>
            </a:r>
            <a:r>
              <a:rPr sz="682" spc="-7" dirty="0">
                <a:latin typeface="Times New Roman"/>
                <a:cs typeface="Times New Roman"/>
              </a:rPr>
              <a:t>Likewise,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limit </a:t>
            </a:r>
            <a:r>
              <a:rPr sz="682" spc="3" dirty="0">
                <a:latin typeface="Times New Roman"/>
                <a:cs typeface="Times New Roman"/>
              </a:rPr>
              <a:t>from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left </a:t>
            </a:r>
            <a:r>
              <a:rPr sz="682" spc="3" dirty="0">
                <a:latin typeface="Times New Roman"/>
                <a:cs typeface="Times New Roman"/>
              </a:rPr>
              <a:t>also </a:t>
            </a:r>
            <a:r>
              <a:rPr sz="682" spc="7" dirty="0">
                <a:latin typeface="Times New Roman"/>
                <a:cs typeface="Times New Roman"/>
              </a:rPr>
              <a:t>does </a:t>
            </a:r>
            <a:r>
              <a:rPr sz="682" spc="27" dirty="0">
                <a:latin typeface="Times New Roman"/>
                <a:cs typeface="Times New Roman"/>
              </a:rPr>
              <a:t>not </a:t>
            </a:r>
            <a:r>
              <a:rPr sz="682" spc="10" dirty="0">
                <a:latin typeface="Times New Roman"/>
                <a:cs typeface="Times New Roman"/>
              </a:rPr>
              <a:t>exist </a:t>
            </a:r>
            <a:r>
              <a:rPr sz="682" spc="7" dirty="0">
                <a:latin typeface="Times New Roman"/>
                <a:cs typeface="Times New Roman"/>
              </a:rPr>
              <a:t>(’tis </a:t>
            </a:r>
            <a:r>
              <a:rPr sz="682" spc="27" dirty="0">
                <a:latin typeface="Times New Roman"/>
                <a:cs typeface="Times New Roman"/>
              </a:rPr>
              <a:t>“</a:t>
            </a:r>
            <a:r>
              <a:rPr sz="682" spc="27" dirty="0">
                <a:latin typeface="DejaVu Sans"/>
                <a:cs typeface="DejaVu Sans"/>
              </a:rPr>
              <a:t>−∞</a:t>
            </a:r>
            <a:r>
              <a:rPr sz="682" spc="27" dirty="0">
                <a:latin typeface="Times New Roman"/>
                <a:cs typeface="Times New Roman"/>
              </a:rPr>
              <a:t>). </a:t>
            </a:r>
            <a:r>
              <a:rPr sz="682" spc="7" dirty="0">
                <a:latin typeface="Times New Roman"/>
                <a:cs typeface="Times New Roman"/>
              </a:rPr>
              <a:t>Nonetheless, 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drawing </a:t>
            </a:r>
            <a:r>
              <a:rPr sz="682" spc="10" dirty="0">
                <a:latin typeface="Times New Roman"/>
                <a:cs typeface="Times New Roman"/>
              </a:rPr>
              <a:t>for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graph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7" dirty="0">
                <a:latin typeface="Times New Roman"/>
                <a:cs typeface="Times New Roman"/>
              </a:rPr>
              <a:t>suggests </a:t>
            </a:r>
            <a:r>
              <a:rPr sz="682" spc="41" dirty="0">
                <a:latin typeface="Times New Roman"/>
                <a:cs typeface="Times New Roman"/>
              </a:rPr>
              <a:t>an </a:t>
            </a:r>
            <a:r>
              <a:rPr sz="682" spc="14" dirty="0">
                <a:latin typeface="Times New Roman"/>
                <a:cs typeface="Times New Roman"/>
              </a:rPr>
              <a:t>obvious </a:t>
            </a:r>
            <a:r>
              <a:rPr sz="682" spc="37" dirty="0">
                <a:latin typeface="Times New Roman"/>
                <a:cs typeface="Times New Roman"/>
              </a:rPr>
              <a:t>tangent </a:t>
            </a:r>
            <a:r>
              <a:rPr sz="682" spc="41" dirty="0">
                <a:latin typeface="Times New Roman"/>
                <a:cs typeface="Times New Roman"/>
              </a:rPr>
              <a:t>to the </a:t>
            </a:r>
            <a:r>
              <a:rPr sz="682" spc="34" dirty="0">
                <a:latin typeface="Times New Roman"/>
                <a:cs typeface="Times New Roman"/>
              </a:rPr>
              <a:t>graph </a:t>
            </a:r>
            <a:r>
              <a:rPr sz="682" spc="61" dirty="0">
                <a:latin typeface="Times New Roman"/>
                <a:cs typeface="Times New Roman"/>
              </a:rPr>
              <a:t>at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0, </a:t>
            </a:r>
            <a:r>
              <a:rPr sz="682" spc="17" dirty="0">
                <a:latin typeface="Times New Roman"/>
                <a:cs typeface="Times New Roman"/>
              </a:rPr>
              <a:t>namely,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DejaVu Serif"/>
                <a:cs typeface="DejaVu Serif"/>
              </a:rPr>
              <a:t>y</a:t>
            </a:r>
            <a:r>
              <a:rPr sz="682" spc="10" dirty="0">
                <a:latin typeface="Times New Roman"/>
                <a:cs typeface="Times New Roman"/>
              </a:rPr>
              <a:t>-axis. </a:t>
            </a:r>
            <a:r>
              <a:rPr sz="682" spc="61" dirty="0">
                <a:latin typeface="Times New Roman"/>
                <a:cs typeface="Times New Roman"/>
              </a:rPr>
              <a:t>That  </a:t>
            </a:r>
            <a:r>
              <a:rPr sz="682" spc="17" dirty="0">
                <a:latin typeface="Times New Roman"/>
                <a:cs typeface="Times New Roman"/>
              </a:rPr>
              <a:t>observation </a:t>
            </a:r>
            <a:r>
              <a:rPr sz="682" spc="10" dirty="0">
                <a:latin typeface="Times New Roman"/>
                <a:cs typeface="Times New Roman"/>
              </a:rPr>
              <a:t>does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-3" dirty="0">
                <a:latin typeface="Times New Roman"/>
                <a:cs typeface="Times New Roman"/>
              </a:rPr>
              <a:t>give </a:t>
            </a:r>
            <a:r>
              <a:rPr sz="682" spc="17" dirty="0">
                <a:latin typeface="Times New Roman"/>
                <a:cs typeface="Times New Roman"/>
              </a:rPr>
              <a:t>us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derivative, </a:t>
            </a:r>
            <a:r>
              <a:rPr sz="682" spc="17" dirty="0">
                <a:latin typeface="Times New Roman"/>
                <a:cs typeface="Times New Roman"/>
              </a:rPr>
              <a:t>because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-axis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vertical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hence </a:t>
            </a:r>
            <a:r>
              <a:rPr sz="682" spc="24" dirty="0">
                <a:latin typeface="Times New Roman"/>
                <a:cs typeface="Times New Roman"/>
              </a:rPr>
              <a:t>has </a:t>
            </a:r>
            <a:r>
              <a:rPr sz="682" spc="17" dirty="0">
                <a:latin typeface="Times New Roman"/>
                <a:cs typeface="Times New Roman"/>
              </a:rPr>
              <a:t>no</a:t>
            </a:r>
            <a:r>
              <a:rPr sz="682" spc="13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slope.</a:t>
            </a:r>
            <a:endParaRPr sz="682">
              <a:latin typeface="Times New Roman"/>
              <a:cs typeface="Times New Roman"/>
            </a:endParaRPr>
          </a:p>
          <a:p>
            <a:pPr marL="11689" marR="17318" indent="154993" algn="just">
              <a:spcBef>
                <a:spcPts val="603"/>
              </a:spcBef>
            </a:pPr>
            <a:r>
              <a:rPr sz="682" b="1" spc="-27" dirty="0">
                <a:latin typeface="Georgia"/>
                <a:cs typeface="Georgia"/>
              </a:rPr>
              <a:t>4.3. </a:t>
            </a:r>
            <a:r>
              <a:rPr sz="682" b="1" spc="72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graph </a:t>
            </a:r>
            <a:r>
              <a:rPr sz="682" b="1" spc="-14" dirty="0">
                <a:latin typeface="Georgia"/>
                <a:cs typeface="Georgia"/>
              </a:rPr>
              <a:t>with </a:t>
            </a:r>
            <a:r>
              <a:rPr sz="682" b="1" spc="-17" dirty="0">
                <a:latin typeface="Georgia"/>
                <a:cs typeface="Georgia"/>
              </a:rPr>
              <a:t>absolutely </a:t>
            </a:r>
            <a:r>
              <a:rPr sz="682" b="1" spc="-41" dirty="0">
                <a:latin typeface="Georgia"/>
                <a:cs typeface="Georgia"/>
              </a:rPr>
              <a:t>no </a:t>
            </a:r>
            <a:r>
              <a:rPr sz="682" b="1" spc="-17" dirty="0">
                <a:latin typeface="Georgia"/>
                <a:cs typeface="Georgia"/>
              </a:rPr>
              <a:t>tangents, </a:t>
            </a:r>
            <a:r>
              <a:rPr sz="682" b="1" i="1" spc="48" dirty="0">
                <a:latin typeface="Times New Roman"/>
                <a:cs typeface="Times New Roman"/>
              </a:rPr>
              <a:t>anywhere</a:t>
            </a:r>
            <a:r>
              <a:rPr sz="682" b="1" spc="48" dirty="0">
                <a:latin typeface="Georgia"/>
                <a:cs typeface="Georgia"/>
              </a:rPr>
              <a:t>.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previous </a:t>
            </a:r>
            <a:r>
              <a:rPr sz="682" spc="17" dirty="0">
                <a:latin typeface="Times New Roman"/>
                <a:cs typeface="Times New Roman"/>
              </a:rPr>
              <a:t>two </a:t>
            </a:r>
            <a:r>
              <a:rPr sz="682" spc="20" dirty="0">
                <a:latin typeface="Times New Roman"/>
                <a:cs typeface="Times New Roman"/>
              </a:rPr>
              <a:t>examples </a:t>
            </a:r>
            <a:r>
              <a:rPr sz="682" spc="10" dirty="0">
                <a:latin typeface="Times New Roman"/>
                <a:cs typeface="Times New Roman"/>
              </a:rPr>
              <a:t>were </a:t>
            </a:r>
            <a:r>
              <a:rPr sz="682" spc="44" dirty="0">
                <a:latin typeface="Times New Roman"/>
                <a:cs typeface="Times New Roman"/>
              </a:rPr>
              <a:t>about  </a:t>
            </a:r>
            <a:r>
              <a:rPr sz="682" spc="10" dirty="0">
                <a:latin typeface="Times New Roman"/>
                <a:cs typeface="Times New Roman"/>
              </a:rPr>
              <a:t>functions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17" dirty="0">
                <a:latin typeface="Times New Roman"/>
                <a:cs typeface="Times New Roman"/>
              </a:rPr>
              <a:t>did </a:t>
            </a:r>
            <a:r>
              <a:rPr sz="682" spc="27" dirty="0">
                <a:latin typeface="Times New Roman"/>
                <a:cs typeface="Times New Roman"/>
              </a:rPr>
              <a:t>not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7" dirty="0">
                <a:latin typeface="Times New Roman"/>
                <a:cs typeface="Times New Roman"/>
              </a:rPr>
              <a:t>derivative </a:t>
            </a:r>
            <a:r>
              <a:rPr sz="682" spc="48" dirty="0">
                <a:latin typeface="Times New Roman"/>
                <a:cs typeface="Times New Roman"/>
              </a:rPr>
              <a:t>at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Times New Roman"/>
                <a:cs typeface="Times New Roman"/>
              </a:rPr>
              <a:t>0.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31" dirty="0">
                <a:latin typeface="Times New Roman"/>
                <a:cs typeface="Times New Roman"/>
              </a:rPr>
              <a:t>both </a:t>
            </a:r>
            <a:r>
              <a:rPr sz="682" spc="7" dirty="0">
                <a:latin typeface="Times New Roman"/>
                <a:cs typeface="Times New Roman"/>
              </a:rPr>
              <a:t>examples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point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-10" dirty="0">
                <a:latin typeface="Times New Roman"/>
                <a:cs typeface="Times New Roman"/>
              </a:rPr>
              <a:t>0 </a:t>
            </a:r>
            <a:r>
              <a:rPr sz="682" spc="-3" dirty="0">
                <a:latin typeface="Times New Roman"/>
                <a:cs typeface="Times New Roman"/>
              </a:rPr>
              <a:t>was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only </a:t>
            </a:r>
            <a:r>
              <a:rPr sz="682" spc="20" dirty="0">
                <a:latin typeface="Times New Roman"/>
                <a:cs typeface="Times New Roman"/>
              </a:rPr>
              <a:t>point </a:t>
            </a:r>
            <a:r>
              <a:rPr sz="682" spc="7" dirty="0">
                <a:latin typeface="Times New Roman"/>
                <a:cs typeface="Times New Roman"/>
              </a:rPr>
              <a:t>where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" dirty="0">
                <a:latin typeface="Times New Roman"/>
                <a:cs typeface="Times New Roman"/>
              </a:rPr>
              <a:t>failed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derivative. </a:t>
            </a:r>
            <a:r>
              <a:rPr sz="682" spc="44" dirty="0">
                <a:latin typeface="Times New Roman"/>
                <a:cs typeface="Times New Roman"/>
              </a:rPr>
              <a:t>It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easy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-3" dirty="0">
                <a:latin typeface="Times New Roman"/>
                <a:cs typeface="Times New Roman"/>
              </a:rPr>
              <a:t>give </a:t>
            </a:r>
            <a:r>
              <a:rPr sz="682" spc="14" dirty="0">
                <a:latin typeface="Times New Roman"/>
                <a:cs typeface="Times New Roman"/>
              </a:rPr>
              <a:t>examples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functions </a:t>
            </a: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10" dirty="0">
                <a:latin typeface="Times New Roman"/>
                <a:cs typeface="Times New Roman"/>
              </a:rPr>
              <a:t>differentiable  </a:t>
            </a:r>
            <a:r>
              <a:rPr sz="682" spc="51" dirty="0">
                <a:latin typeface="Times New Roman"/>
                <a:cs typeface="Times New Roman"/>
              </a:rPr>
              <a:t>at </a:t>
            </a:r>
            <a:r>
              <a:rPr sz="682" spc="14" dirty="0">
                <a:latin typeface="Times New Roman"/>
                <a:cs typeface="Times New Roman"/>
              </a:rPr>
              <a:t>more </a:t>
            </a:r>
            <a:r>
              <a:rPr sz="682" spc="41" dirty="0">
                <a:latin typeface="Times New Roman"/>
                <a:cs typeface="Times New Roman"/>
              </a:rPr>
              <a:t>than </a:t>
            </a:r>
            <a:r>
              <a:rPr sz="682" spc="7" dirty="0">
                <a:latin typeface="Times New Roman"/>
                <a:cs typeface="Times New Roman"/>
              </a:rPr>
              <a:t>one value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, </a:t>
            </a:r>
            <a:r>
              <a:rPr sz="682" spc="44" dirty="0">
                <a:latin typeface="Times New Roman"/>
                <a:cs typeface="Times New Roman"/>
              </a:rPr>
              <a:t>but </a:t>
            </a:r>
            <a:r>
              <a:rPr sz="682" spc="14" dirty="0">
                <a:latin typeface="Times New Roman"/>
                <a:cs typeface="Times New Roman"/>
              </a:rPr>
              <a:t>here I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-7" dirty="0">
                <a:latin typeface="Times New Roman"/>
                <a:cs typeface="Times New Roman"/>
              </a:rPr>
              <a:t>like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Times New Roman"/>
                <a:cs typeface="Times New Roman"/>
              </a:rPr>
              <a:t>show </a:t>
            </a:r>
            <a:r>
              <a:rPr sz="682" spc="7" dirty="0">
                <a:latin typeface="Times New Roman"/>
                <a:cs typeface="Times New Roman"/>
              </a:rPr>
              <a:t>you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spc="14" dirty="0">
                <a:latin typeface="Times New Roman"/>
                <a:cs typeface="Times New Roman"/>
              </a:rPr>
              <a:t>doesn’t </a:t>
            </a:r>
            <a:r>
              <a:rPr sz="682" spc="7" dirty="0">
                <a:latin typeface="Times New Roman"/>
                <a:cs typeface="Times New Roman"/>
              </a:rPr>
              <a:t>have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derivative  </a:t>
            </a:r>
            <a:r>
              <a:rPr sz="682" b="1" i="1" spc="55" dirty="0">
                <a:latin typeface="Times New Roman"/>
                <a:cs typeface="Times New Roman"/>
              </a:rPr>
              <a:t>anywhere in </a:t>
            </a:r>
            <a:r>
              <a:rPr sz="682" b="1" i="1" spc="61" dirty="0">
                <a:latin typeface="Times New Roman"/>
                <a:cs typeface="Times New Roman"/>
              </a:rPr>
              <a:t>its</a:t>
            </a:r>
            <a:r>
              <a:rPr sz="682" b="1" i="1" spc="215" dirty="0">
                <a:latin typeface="Times New Roman"/>
                <a:cs typeface="Times New Roman"/>
              </a:rPr>
              <a:t> </a:t>
            </a:r>
            <a:r>
              <a:rPr sz="682" b="1" i="1" spc="68" dirty="0">
                <a:latin typeface="Times New Roman"/>
                <a:cs typeface="Times New Roman"/>
              </a:rPr>
              <a:t>domain.</a:t>
            </a:r>
            <a:endParaRPr sz="682">
              <a:latin typeface="Times New Roman"/>
              <a:cs typeface="Times New Roman"/>
            </a:endParaRPr>
          </a:p>
          <a:p>
            <a:pPr marL="8659" marR="3464" indent="158024" algn="just">
              <a:spcBef>
                <a:spcPts val="187"/>
              </a:spcBef>
            </a:pPr>
            <a:r>
              <a:rPr sz="682" spc="14" dirty="0">
                <a:latin typeface="Times New Roman"/>
                <a:cs typeface="Times New Roman"/>
              </a:rPr>
              <a:t>To keep </a:t>
            </a:r>
            <a:r>
              <a:rPr sz="682" spc="27" dirty="0">
                <a:latin typeface="Times New Roman"/>
                <a:cs typeface="Times New Roman"/>
              </a:rPr>
              <a:t>things </a:t>
            </a:r>
            <a:r>
              <a:rPr sz="682" spc="34" dirty="0">
                <a:latin typeface="Times New Roman"/>
                <a:cs typeface="Times New Roman"/>
              </a:rPr>
              <a:t>short </a:t>
            </a:r>
            <a:r>
              <a:rPr sz="682" spc="20" dirty="0">
                <a:latin typeface="Times New Roman"/>
                <a:cs typeface="Times New Roman"/>
              </a:rPr>
              <a:t>I </a:t>
            </a:r>
            <a:r>
              <a:rPr sz="682" spc="14" dirty="0">
                <a:latin typeface="Times New Roman"/>
                <a:cs typeface="Times New Roman"/>
              </a:rPr>
              <a:t>won’t </a:t>
            </a:r>
            <a:r>
              <a:rPr sz="682" spc="27" dirty="0">
                <a:latin typeface="Times New Roman"/>
                <a:cs typeface="Times New Roman"/>
              </a:rPr>
              <a:t>write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formula </a:t>
            </a:r>
            <a:r>
              <a:rPr sz="682" spc="10" dirty="0">
                <a:latin typeface="Times New Roman"/>
                <a:cs typeface="Times New Roman"/>
              </a:rPr>
              <a:t>for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function,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20" dirty="0">
                <a:latin typeface="Times New Roman"/>
                <a:cs typeface="Times New Roman"/>
              </a:rPr>
              <a:t>merely </a:t>
            </a:r>
            <a:r>
              <a:rPr sz="682" spc="10" dirty="0">
                <a:latin typeface="Times New Roman"/>
                <a:cs typeface="Times New Roman"/>
              </a:rPr>
              <a:t>show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31" dirty="0">
                <a:latin typeface="Times New Roman"/>
                <a:cs typeface="Times New Roman"/>
              </a:rPr>
              <a:t>graph. In this  </a:t>
            </a:r>
            <a:r>
              <a:rPr sz="682" spc="24" dirty="0">
                <a:latin typeface="Times New Roman"/>
                <a:cs typeface="Times New Roman"/>
              </a:rPr>
              <a:t>graph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-3" dirty="0">
                <a:latin typeface="Times New Roman"/>
                <a:cs typeface="Times New Roman"/>
              </a:rPr>
              <a:t>see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typical </a:t>
            </a:r>
            <a:r>
              <a:rPr sz="682" spc="41" dirty="0">
                <a:latin typeface="Times New Roman"/>
                <a:cs typeface="Times New Roman"/>
              </a:rPr>
              <a:t>path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Brownian </a:t>
            </a:r>
            <a:r>
              <a:rPr sz="682" spc="17" dirty="0">
                <a:latin typeface="Times New Roman"/>
                <a:cs typeface="Times New Roman"/>
              </a:rPr>
              <a:t>motion, </a:t>
            </a:r>
            <a:r>
              <a:rPr sz="682" spc="3" dirty="0">
                <a:latin typeface="Times New Roman"/>
                <a:cs typeface="Times New Roman"/>
              </a:rPr>
              <a:t>i.e. </a:t>
            </a:r>
            <a:r>
              <a:rPr sz="682" spc="-31" dirty="0">
                <a:latin typeface="DejaVu Serif"/>
                <a:cs typeface="DejaVu Serif"/>
              </a:rPr>
              <a:t>t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20" dirty="0">
                <a:latin typeface="Times New Roman"/>
                <a:cs typeface="Times New Roman"/>
              </a:rPr>
              <a:t>time,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t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position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particle </a:t>
            </a:r>
            <a:r>
              <a:rPr sz="682" spc="3" dirty="0">
                <a:latin typeface="Times New Roman"/>
                <a:cs typeface="Times New Roman"/>
              </a:rPr>
              <a:t>which  </a:t>
            </a:r>
            <a:r>
              <a:rPr sz="682" spc="20" dirty="0">
                <a:latin typeface="Times New Roman"/>
                <a:cs typeface="Times New Roman"/>
              </a:rPr>
              <a:t>undergoes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Brownian </a:t>
            </a:r>
            <a:r>
              <a:rPr sz="682" spc="27" dirty="0">
                <a:latin typeface="Times New Roman"/>
                <a:cs typeface="Times New Roman"/>
              </a:rPr>
              <a:t>motion </a:t>
            </a:r>
            <a:r>
              <a:rPr sz="682" dirty="0">
                <a:latin typeface="Times New Roman"/>
                <a:cs typeface="Times New Roman"/>
              </a:rPr>
              <a:t>– </a:t>
            </a:r>
            <a:r>
              <a:rPr sz="682" spc="10" dirty="0">
                <a:latin typeface="Times New Roman"/>
                <a:cs typeface="Times New Roman"/>
              </a:rPr>
              <a:t>come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lecture </a:t>
            </a:r>
            <a:r>
              <a:rPr sz="682" spc="7" dirty="0">
                <a:latin typeface="Times New Roman"/>
                <a:cs typeface="Times New Roman"/>
              </a:rPr>
              <a:t>for </a:t>
            </a:r>
            <a:r>
              <a:rPr sz="682" spc="31" dirty="0">
                <a:latin typeface="Times New Roman"/>
                <a:cs typeface="Times New Roman"/>
              </a:rPr>
              <a:t>further </a:t>
            </a:r>
            <a:r>
              <a:rPr sz="682" spc="27" dirty="0">
                <a:latin typeface="Times New Roman"/>
                <a:cs typeface="Times New Roman"/>
              </a:rPr>
              <a:t>explanation </a:t>
            </a:r>
            <a:r>
              <a:rPr sz="682" spc="10" dirty="0">
                <a:latin typeface="Times New Roman"/>
                <a:cs typeface="Times New Roman"/>
              </a:rPr>
              <a:t>(see also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article </a:t>
            </a:r>
            <a:r>
              <a:rPr sz="682" spc="20" dirty="0">
                <a:latin typeface="Times New Roman"/>
                <a:cs typeface="Times New Roman"/>
              </a:rPr>
              <a:t>on wikipedia). </a:t>
            </a:r>
            <a:r>
              <a:rPr sz="682" spc="21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To </a:t>
            </a:r>
            <a:r>
              <a:rPr sz="682" spc="3" dirty="0">
                <a:latin typeface="Times New Roman"/>
                <a:cs typeface="Times New Roman"/>
              </a:rPr>
              <a:t>see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similar </a:t>
            </a:r>
            <a:r>
              <a:rPr sz="682" spc="34" dirty="0">
                <a:latin typeface="Times New Roman"/>
                <a:cs typeface="Times New Roman"/>
              </a:rPr>
              <a:t>graph </a:t>
            </a:r>
            <a:r>
              <a:rPr sz="682" spc="7" dirty="0">
                <a:latin typeface="Times New Roman"/>
                <a:cs typeface="Times New Roman"/>
              </a:rPr>
              <a:t>check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Dow </a:t>
            </a:r>
            <a:r>
              <a:rPr sz="682" spc="27" dirty="0">
                <a:latin typeface="Times New Roman"/>
                <a:cs typeface="Times New Roman"/>
              </a:rPr>
              <a:t>Jones </a:t>
            </a:r>
            <a:r>
              <a:rPr sz="682" spc="24" dirty="0">
                <a:latin typeface="Times New Roman"/>
                <a:cs typeface="Times New Roman"/>
              </a:rPr>
              <a:t>or </a:t>
            </a:r>
            <a:r>
              <a:rPr sz="682" spc="31" dirty="0">
                <a:latin typeface="Times New Roman"/>
                <a:cs typeface="Times New Roman"/>
              </a:rPr>
              <a:t>Nasdaq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7" dirty="0">
                <a:latin typeface="Times New Roman"/>
                <a:cs typeface="Times New Roman"/>
              </a:rPr>
              <a:t>upper </a:t>
            </a:r>
            <a:r>
              <a:rPr sz="682" spc="17" dirty="0">
                <a:latin typeface="Times New Roman"/>
                <a:cs typeface="Times New Roman"/>
              </a:rPr>
              <a:t>left </a:t>
            </a:r>
            <a:r>
              <a:rPr sz="682" spc="41" dirty="0">
                <a:latin typeface="Times New Roman"/>
                <a:cs typeface="Times New Roman"/>
              </a:rPr>
              <a:t>hand </a:t>
            </a:r>
            <a:r>
              <a:rPr sz="682" spc="24" dirty="0">
                <a:latin typeface="Times New Roman"/>
                <a:cs typeface="Times New Roman"/>
              </a:rPr>
              <a:t>corner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web </a:t>
            </a:r>
            <a:r>
              <a:rPr sz="682" spc="24" dirty="0">
                <a:latin typeface="Times New Roman"/>
                <a:cs typeface="Times New Roman"/>
              </a:rPr>
              <a:t>page </a:t>
            </a:r>
            <a:r>
              <a:rPr sz="682" spc="61" dirty="0">
                <a:latin typeface="Times New Roman"/>
                <a:cs typeface="Times New Roman"/>
              </a:rPr>
              <a:t>at  </a:t>
            </a:r>
            <a:r>
              <a:rPr sz="682" spc="-55" dirty="0">
                <a:solidFill>
                  <a:srgbClr val="007F00"/>
                </a:solidFill>
                <a:latin typeface="Courier New"/>
                <a:cs typeface="Courier New"/>
                <a:hlinkClick r:id="rId4"/>
              </a:rPr>
              <a:t>http://finance.yahoo.com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afternoon </a:t>
            </a:r>
            <a:r>
              <a:rPr sz="682" spc="17" dirty="0">
                <a:latin typeface="Times New Roman"/>
                <a:cs typeface="Times New Roman"/>
              </a:rPr>
              <a:t>on </a:t>
            </a:r>
            <a:r>
              <a:rPr sz="682" spc="20" dirty="0">
                <a:latin typeface="Times New Roman"/>
                <a:cs typeface="Times New Roman"/>
              </a:rPr>
              <a:t>any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weekday.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209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13876" y="1398391"/>
            <a:ext cx="1541318" cy="0"/>
          </a:xfrm>
          <a:custGeom>
            <a:avLst/>
            <a:gdLst/>
            <a:ahLst/>
            <a:cxnLst/>
            <a:rect l="l" t="t" r="r" b="b"/>
            <a:pathLst>
              <a:path w="2260600">
                <a:moveTo>
                  <a:pt x="0" y="0"/>
                </a:moveTo>
                <a:lnTo>
                  <a:pt x="2260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5437962" y="627731"/>
            <a:ext cx="1293147" cy="1155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6994026" y="684535"/>
            <a:ext cx="9741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6738686" y="665090"/>
            <a:ext cx="3615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1023" spc="82" baseline="47222" dirty="0">
                <a:latin typeface="Arial"/>
                <a:cs typeface="Arial"/>
              </a:rPr>
              <a:t>√</a:t>
            </a:r>
            <a:r>
              <a:rPr sz="682" spc="55" dirty="0">
                <a:latin typeface="DejaVu Sans"/>
                <a:cs typeface="DejaVu Sans"/>
              </a:rPr>
              <a:t>|</a:t>
            </a:r>
            <a:r>
              <a:rPr sz="682" spc="55" dirty="0">
                <a:latin typeface="DejaVu Serif"/>
                <a:cs typeface="DejaVu Serif"/>
              </a:rPr>
              <a:t>x</a:t>
            </a:r>
            <a:r>
              <a:rPr sz="682" spc="55" dirty="0">
                <a:latin typeface="DejaVu Sans"/>
                <a:cs typeface="DejaVu Sans"/>
              </a:rPr>
              <a:t>|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63874" y="895760"/>
            <a:ext cx="89768" cy="8330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8659">
              <a:lnSpc>
                <a:spcPts val="719"/>
              </a:lnSpc>
            </a:pPr>
            <a:r>
              <a:rPr sz="682" i="1" spc="-10" dirty="0">
                <a:latin typeface="Trebuchet MS"/>
                <a:cs typeface="Trebuchet MS"/>
              </a:rPr>
              <a:t>The </a:t>
            </a:r>
            <a:r>
              <a:rPr sz="682" i="1" spc="-34" dirty="0">
                <a:latin typeface="Trebuchet MS"/>
                <a:cs typeface="Trebuchet MS"/>
              </a:rPr>
              <a:t>tangent is</a:t>
            </a:r>
            <a:r>
              <a:rPr sz="682" i="1" spc="61" dirty="0">
                <a:latin typeface="Trebuchet MS"/>
                <a:cs typeface="Trebuchet MS"/>
              </a:rPr>
              <a:t> </a:t>
            </a:r>
            <a:r>
              <a:rPr sz="682" i="1" spc="-41" dirty="0">
                <a:latin typeface="Trebuchet MS"/>
                <a:cs typeface="Trebuchet MS"/>
              </a:rPr>
              <a:t>vertical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0338" y="2519913"/>
            <a:ext cx="54205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r>
              <a:rPr sz="614" spc="87" baseline="41666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5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26677" y="2685293"/>
            <a:ext cx="32471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85" dirty="0">
                <a:latin typeface="Times New Roman"/>
                <a:cs typeface="Times New Roman"/>
              </a:rPr>
              <a:t> </a:t>
            </a:r>
            <a:r>
              <a:rPr sz="920" spc="10" baseline="37037" dirty="0">
                <a:latin typeface="Times New Roman"/>
                <a:cs typeface="Times New Roman"/>
              </a:rPr>
              <a:t>1</a:t>
            </a:r>
            <a:endParaRPr sz="920" baseline="37037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00218" y="2752179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 txBox="1"/>
          <p:nvPr/>
        </p:nvSpPr>
        <p:spPr>
          <a:xfrm>
            <a:off x="4723689" y="2728110"/>
            <a:ext cx="578860" cy="220212"/>
          </a:xfrm>
          <a:prstGeom prst="rect">
            <a:avLst/>
          </a:prstGeom>
        </p:spPr>
        <p:txBody>
          <a:bodyPr vert="horz" wrap="square" lIns="0" tIns="18184" rIns="0" bIns="0" rtlCol="0">
            <a:spAutoFit/>
          </a:bodyPr>
          <a:lstStyle/>
          <a:p>
            <a:pPr marL="19482" algn="ctr">
              <a:spcBef>
                <a:spcPts val="143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algn="ctr">
              <a:spcBef>
                <a:spcPts val="75"/>
              </a:spcBef>
            </a:pPr>
            <a:r>
              <a:rPr sz="614" spc="14" dirty="0">
                <a:latin typeface="DejaVu Serif"/>
                <a:cs typeface="DejaVu Serif"/>
              </a:rPr>
              <a:t>k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3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3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Times New Roman"/>
                <a:cs typeface="Times New Roman"/>
              </a:rPr>
              <a:t>17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1595" y="3006338"/>
            <a:ext cx="25501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4" dirty="0">
                <a:latin typeface="DejaVu Serif"/>
                <a:cs typeface="DejaVu Serif"/>
              </a:rPr>
              <a:t>u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2936" y="2956123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00218" y="3073224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 txBox="1"/>
          <p:nvPr/>
        </p:nvSpPr>
        <p:spPr>
          <a:xfrm>
            <a:off x="4991559" y="3058993"/>
            <a:ext cx="2000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56363" y="3189749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 txBox="1"/>
          <p:nvPr/>
        </p:nvSpPr>
        <p:spPr>
          <a:xfrm>
            <a:off x="4725967" y="3164799"/>
            <a:ext cx="38446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4" dirty="0">
                <a:latin typeface="DejaVu Serif"/>
                <a:cs typeface="DejaVu Serif"/>
              </a:rPr>
              <a:t>v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920" spc="102" baseline="43209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27468" y="3279965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00218" y="3397073"/>
            <a:ext cx="112135" cy="0"/>
          </a:xfrm>
          <a:custGeom>
            <a:avLst/>
            <a:gdLst/>
            <a:ahLst/>
            <a:cxnLst/>
            <a:rect l="l" t="t" r="r" b="b"/>
            <a:pathLst>
              <a:path w="164464">
                <a:moveTo>
                  <a:pt x="0" y="0"/>
                </a:moveTo>
                <a:lnTo>
                  <a:pt x="163868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5066711" y="3413465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 txBox="1"/>
          <p:nvPr/>
        </p:nvSpPr>
        <p:spPr>
          <a:xfrm>
            <a:off x="4061114" y="3330179"/>
            <a:ext cx="1059440" cy="33891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655476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w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65" dirty="0">
                <a:latin typeface="Times New Roman"/>
                <a:cs typeface="Times New Roman"/>
              </a:rPr>
              <a:t> </a:t>
            </a:r>
            <a:r>
              <a:rPr sz="614" spc="68" dirty="0">
                <a:latin typeface="DejaVu Sans"/>
                <a:cs typeface="DejaVu Sans"/>
              </a:rPr>
              <a:t>√</a:t>
            </a:r>
            <a:r>
              <a:rPr sz="920" spc="102" baseline="-40123" dirty="0">
                <a:latin typeface="DejaVu Serif"/>
                <a:cs typeface="DejaVu Serif"/>
              </a:rPr>
              <a:t>x</a:t>
            </a:r>
            <a:endParaRPr sz="920" baseline="-40123">
              <a:latin typeface="DejaVu Serif"/>
              <a:cs typeface="DejaVu Serif"/>
            </a:endParaRPr>
          </a:p>
          <a:p>
            <a:pPr>
              <a:spcBef>
                <a:spcPts val="34"/>
              </a:spcBef>
            </a:pPr>
            <a:endParaRPr sz="920">
              <a:latin typeface="Times New Roman"/>
              <a:cs typeface="Times New Roman"/>
            </a:endParaRPr>
          </a:p>
          <a:p>
            <a:pPr marL="8659"/>
            <a:r>
              <a:rPr sz="614" spc="-24" dirty="0">
                <a:latin typeface="Arial"/>
                <a:cs typeface="Arial"/>
              </a:rPr>
              <a:t>using </a:t>
            </a:r>
            <a:r>
              <a:rPr sz="614" spc="-14" dirty="0">
                <a:latin typeface="Arial"/>
                <a:cs typeface="Arial"/>
              </a:rPr>
              <a:t>either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17</a:t>
            </a:r>
            <a:r>
              <a:rPr sz="614" spc="20" dirty="0">
                <a:latin typeface="Times New Roman"/>
                <a:cs typeface="Times New Roman"/>
              </a:rPr>
              <a:t>) </a:t>
            </a:r>
            <a:r>
              <a:rPr sz="614" spc="-20" dirty="0">
                <a:latin typeface="Arial"/>
                <a:cs typeface="Arial"/>
              </a:rPr>
              <a:t>or</a:t>
            </a:r>
            <a:r>
              <a:rPr sz="614" spc="48" dirty="0">
                <a:latin typeface="Arial"/>
                <a:cs typeface="Arial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18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60608" y="3775603"/>
            <a:ext cx="1988127" cy="19733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102. </a:t>
            </a:r>
            <a:r>
              <a:rPr sz="614" spc="-3" dirty="0">
                <a:latin typeface="Arial"/>
                <a:cs typeface="Arial"/>
              </a:rPr>
              <a:t>Which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following </a:t>
            </a:r>
            <a:r>
              <a:rPr sz="614" spc="-7" dirty="0">
                <a:latin typeface="Arial"/>
                <a:cs typeface="Arial"/>
              </a:rPr>
              <a:t>functions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7" dirty="0">
                <a:latin typeface="Arial"/>
                <a:cs typeface="Arial"/>
              </a:rPr>
              <a:t>differentiable</a:t>
            </a:r>
            <a:r>
              <a:rPr sz="614" spc="106" dirty="0">
                <a:latin typeface="Arial"/>
                <a:cs typeface="Arial"/>
              </a:rPr>
              <a:t> </a:t>
            </a:r>
            <a:r>
              <a:rPr sz="614" spc="10" dirty="0">
                <a:latin typeface="Arial"/>
                <a:cs typeface="Arial"/>
              </a:rPr>
              <a:t>at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-20" dirty="0">
                <a:latin typeface="Times New Roman"/>
                <a:cs typeface="Times New Roman"/>
              </a:rPr>
              <a:t>0</a:t>
            </a:r>
            <a:r>
              <a:rPr sz="614" spc="-2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06161" y="3987655"/>
            <a:ext cx="974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94622" y="4072318"/>
            <a:ext cx="89622" cy="0"/>
          </a:xfrm>
          <a:custGeom>
            <a:avLst/>
            <a:gdLst/>
            <a:ahLst/>
            <a:cxnLst/>
            <a:rect l="l" t="t" r="r" b="b"/>
            <a:pathLst>
              <a:path w="131444">
                <a:moveTo>
                  <a:pt x="0" y="0"/>
                </a:moveTo>
                <a:lnTo>
                  <a:pt x="131356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5006406" y="4057828"/>
            <a:ext cx="50872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75" dirty="0">
                <a:latin typeface="DejaVu Serif"/>
                <a:cs typeface="DejaVu Serif"/>
              </a:rPr>
              <a:t> </a:t>
            </a:r>
            <a:r>
              <a:rPr sz="614" spc="-20" dirty="0">
                <a:latin typeface="DejaVu Sans"/>
                <a:cs typeface="DejaVu Sans"/>
              </a:rPr>
              <a:t>|</a:t>
            </a:r>
            <a:r>
              <a:rPr sz="614" spc="-20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ans"/>
                <a:cs typeface="DejaVu Sans"/>
              </a:rPr>
              <a:t>|</a:t>
            </a:r>
            <a:r>
              <a:rPr sz="614" spc="-20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15669" y="4057828"/>
            <a:ext cx="531668" cy="24862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63210" algn="ctr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9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3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  <a:p>
            <a:pPr algn="ctr">
              <a:spcBef>
                <a:spcPts val="436"/>
              </a:spcBef>
            </a:pPr>
            <a:r>
              <a:rPr sz="614" spc="14" dirty="0">
                <a:latin typeface="DejaVu Serif"/>
                <a:cs typeface="DejaVu Serif"/>
              </a:rPr>
              <a:t>h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7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4" dirty="0">
                <a:latin typeface="Times New Roman"/>
                <a:cs typeface="Times New Roman"/>
              </a:rPr>
              <a:t> </a:t>
            </a:r>
            <a:r>
              <a:rPr sz="614" spc="-20" dirty="0">
                <a:latin typeface="DejaVu Sans"/>
                <a:cs typeface="DejaVu Sans"/>
              </a:rPr>
              <a:t>|</a:t>
            </a:r>
            <a:r>
              <a:rPr sz="614" spc="-20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ans"/>
                <a:cs typeface="DejaVu Sans"/>
              </a:rPr>
              <a:t>|</a:t>
            </a:r>
            <a:r>
              <a:rPr sz="614" spc="-20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05190" y="4273495"/>
            <a:ext cx="48491" cy="0"/>
          </a:xfrm>
          <a:custGeom>
            <a:avLst/>
            <a:gdLst/>
            <a:ahLst/>
            <a:cxnLst/>
            <a:rect l="l" t="t" r="r" b="b"/>
            <a:pathLst>
              <a:path w="71119">
                <a:moveTo>
                  <a:pt x="0" y="0"/>
                </a:moveTo>
                <a:lnTo>
                  <a:pt x="7106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 txBox="1"/>
          <p:nvPr/>
        </p:nvSpPr>
        <p:spPr>
          <a:xfrm>
            <a:off x="5498142" y="4259264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22919" y="4206609"/>
            <a:ext cx="5719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4" dirty="0">
                <a:latin typeface="DejaVu Serif"/>
                <a:cs typeface="DejaVu Serif"/>
              </a:rPr>
              <a:t>k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2 </a:t>
            </a:r>
            <a:r>
              <a:rPr sz="614" spc="17" dirty="0">
                <a:latin typeface="Times New Roman"/>
                <a:cs typeface="Times New Roman"/>
              </a:rPr>
              <a:t>sin </a:t>
            </a:r>
            <a:r>
              <a:rPr sz="920" spc="-66" baseline="37037" dirty="0">
                <a:latin typeface="DejaVu Serif"/>
                <a:cs typeface="DejaVu Serif"/>
              </a:rPr>
              <a:t>π </a:t>
            </a:r>
            <a:r>
              <a:rPr sz="614" spc="-24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69495" y="4325039"/>
            <a:ext cx="6321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4" dirty="0">
                <a:latin typeface="DejaVu Serif"/>
                <a:cs typeface="DejaVu Serif"/>
              </a:rPr>
              <a:t>π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178153" y="4442148"/>
            <a:ext cx="48491" cy="0"/>
          </a:xfrm>
          <a:custGeom>
            <a:avLst/>
            <a:gdLst/>
            <a:ahLst/>
            <a:cxnLst/>
            <a:rect l="l" t="t" r="r" b="b"/>
            <a:pathLst>
              <a:path w="71119">
                <a:moveTo>
                  <a:pt x="0" y="0"/>
                </a:moveTo>
                <a:lnTo>
                  <a:pt x="7106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 txBox="1"/>
          <p:nvPr/>
        </p:nvSpPr>
        <p:spPr>
          <a:xfrm>
            <a:off x="4058403" y="4375253"/>
            <a:ext cx="1891145" cy="41534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598" algn="ctr">
              <a:lnSpc>
                <a:spcPts val="575"/>
              </a:lnSpc>
              <a:spcBef>
                <a:spcPts val="65"/>
              </a:spcBef>
            </a:pPr>
            <a:r>
              <a:rPr sz="614" spc="-24" dirty="0">
                <a:latin typeface="DejaVu Serif"/>
                <a:cs typeface="DejaVu Serif"/>
              </a:rPr>
              <a:t>A</a:t>
            </a:r>
            <a:r>
              <a:rPr sz="614" spc="-24" dirty="0">
                <a:latin typeface="Times New Roman"/>
                <a:cs typeface="Times New Roman"/>
              </a:rPr>
              <a:t>(</a:t>
            </a:r>
            <a:r>
              <a:rPr sz="614" spc="-24" dirty="0">
                <a:latin typeface="DejaVu Serif"/>
                <a:cs typeface="DejaVu Serif"/>
              </a:rPr>
              <a:t>x</a:t>
            </a:r>
            <a:r>
              <a:rPr sz="614" spc="-24" dirty="0">
                <a:latin typeface="Times New Roman"/>
                <a:cs typeface="Times New Roman"/>
              </a:rPr>
              <a:t>) 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181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  <a:p>
            <a:pPr marL="396576" algn="ctr">
              <a:lnSpc>
                <a:spcPts val="575"/>
              </a:lnSpc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algn="ctr">
              <a:spcBef>
                <a:spcPts val="484"/>
              </a:spcBef>
            </a:pPr>
            <a:r>
              <a:rPr sz="614" spc="-37" dirty="0">
                <a:latin typeface="Arial"/>
                <a:cs typeface="Arial"/>
              </a:rPr>
              <a:t>These </a:t>
            </a:r>
            <a:r>
              <a:rPr sz="614" spc="-24" dirty="0">
                <a:latin typeface="Arial"/>
                <a:cs typeface="Arial"/>
              </a:rPr>
              <a:t>formulas </a:t>
            </a:r>
            <a:r>
              <a:rPr sz="614" spc="-31" dirty="0">
                <a:latin typeface="Arial"/>
                <a:cs typeface="Arial"/>
              </a:rPr>
              <a:t>do </a:t>
            </a:r>
            <a:r>
              <a:rPr sz="614" spc="-3" dirty="0">
                <a:latin typeface="Arial"/>
                <a:cs typeface="Arial"/>
              </a:rPr>
              <a:t>not </a:t>
            </a:r>
            <a:r>
              <a:rPr sz="614" spc="-27" dirty="0">
                <a:latin typeface="Arial"/>
                <a:cs typeface="Arial"/>
              </a:rPr>
              <a:t>define </a:t>
            </a:r>
            <a:r>
              <a:rPr sz="614" spc="-48" dirty="0">
                <a:latin typeface="DejaVu Serif"/>
                <a:cs typeface="DejaVu Serif"/>
              </a:rPr>
              <a:t>k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184" dirty="0">
                <a:latin typeface="DejaVu Serif"/>
                <a:cs typeface="DejaVu Serif"/>
              </a:rPr>
              <a:t>A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0</a:t>
            </a:r>
            <a:r>
              <a:rPr sz="614" dirty="0">
                <a:latin typeface="Arial"/>
                <a:cs typeface="Arial"/>
              </a:rPr>
              <a:t>. </a:t>
            </a:r>
            <a:r>
              <a:rPr sz="614" spc="-44" dirty="0">
                <a:latin typeface="Arial"/>
                <a:cs typeface="Arial"/>
              </a:rPr>
              <a:t>We </a:t>
            </a:r>
            <a:r>
              <a:rPr sz="614" spc="-27" dirty="0">
                <a:latin typeface="Arial"/>
                <a:cs typeface="Arial"/>
              </a:rPr>
              <a:t>define</a:t>
            </a:r>
            <a:endParaRPr sz="614">
              <a:latin typeface="Arial"/>
              <a:cs typeface="Arial"/>
            </a:endParaRPr>
          </a:p>
          <a:p>
            <a:pPr marL="11257">
              <a:spcBef>
                <a:spcPts val="10"/>
              </a:spcBef>
            </a:pPr>
            <a:r>
              <a:rPr sz="614" spc="14" dirty="0">
                <a:latin typeface="DejaVu Serif"/>
                <a:cs typeface="DejaVu Serif"/>
              </a:rPr>
              <a:t>k</a:t>
            </a:r>
            <a:r>
              <a:rPr sz="614" spc="14" dirty="0">
                <a:latin typeface="Times New Roman"/>
                <a:cs typeface="Times New Roman"/>
              </a:rPr>
              <a:t>(0)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27" dirty="0">
                <a:latin typeface="DejaVu Serif"/>
                <a:cs typeface="DejaVu Serif"/>
              </a:rPr>
              <a:t>A</a:t>
            </a:r>
            <a:r>
              <a:rPr sz="614" spc="-27" dirty="0">
                <a:latin typeface="Times New Roman"/>
                <a:cs typeface="Times New Roman"/>
              </a:rPr>
              <a:t>(0)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48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0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60608" y="1874298"/>
            <a:ext cx="3894426" cy="57275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581638">
              <a:lnSpc>
                <a:spcPts val="273"/>
              </a:lnSpc>
              <a:spcBef>
                <a:spcPts val="65"/>
              </a:spcBef>
            </a:pPr>
            <a:r>
              <a:rPr sz="409" spc="78" dirty="0">
                <a:latin typeface="Times New Roman"/>
                <a:cs typeface="Times New Roman"/>
              </a:rPr>
              <a:t>1</a:t>
            </a:r>
            <a:r>
              <a:rPr sz="409" i="1" spc="78" dirty="0">
                <a:latin typeface="Arial"/>
                <a:cs typeface="Arial"/>
              </a:rPr>
              <a:t>/</a:t>
            </a:r>
            <a:r>
              <a:rPr sz="409" spc="78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1151628">
              <a:lnSpc>
                <a:spcPts val="518"/>
              </a:lnSpc>
              <a:tabLst>
                <a:tab pos="2708491" algn="l"/>
              </a:tabLst>
            </a:pPr>
            <a:r>
              <a:rPr sz="614" b="1" spc="-24" dirty="0">
                <a:latin typeface="Arial"/>
                <a:cs typeface="Arial"/>
              </a:rPr>
              <a:t>Figure  </a:t>
            </a:r>
            <a:r>
              <a:rPr sz="614" b="1" spc="3" dirty="0">
                <a:latin typeface="Arial"/>
                <a:cs typeface="Arial"/>
              </a:rPr>
              <a:t>2.  </a:t>
            </a:r>
            <a:r>
              <a:rPr sz="614" spc="-17" dirty="0">
                <a:latin typeface="Arial"/>
                <a:cs typeface="Arial"/>
              </a:rPr>
              <a:t>Tangent 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12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-20" dirty="0">
                <a:latin typeface="DejaVu Sans"/>
                <a:cs typeface="DejaVu Sans"/>
              </a:rPr>
              <a:t>|</a:t>
            </a:r>
            <a:r>
              <a:rPr sz="614" spc="-20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ans"/>
                <a:cs typeface="DejaVu Sans"/>
              </a:rPr>
              <a:t>|	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68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origin</a:t>
            </a:r>
            <a:endParaRPr sz="614">
              <a:latin typeface="Arial"/>
              <a:cs typeface="Arial"/>
            </a:endParaRPr>
          </a:p>
          <a:p>
            <a:pPr>
              <a:spcBef>
                <a:spcPts val="20"/>
              </a:spcBef>
            </a:pPr>
            <a:endParaRPr sz="955">
              <a:latin typeface="Times New Roman"/>
              <a:cs typeface="Times New Roman"/>
            </a:endParaRPr>
          </a:p>
          <a:p>
            <a:pPr marL="1872046"/>
            <a:r>
              <a:rPr sz="682" b="1" spc="-14" dirty="0">
                <a:latin typeface="Georgia"/>
                <a:cs typeface="Georgia"/>
              </a:rPr>
              <a:t>5.</a:t>
            </a:r>
            <a:r>
              <a:rPr sz="682" b="1" spc="55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17"/>
              </a:spcBef>
            </a:pPr>
            <a:endParaRPr sz="750">
              <a:latin typeface="Times New Roman"/>
              <a:cs typeface="Times New Roman"/>
            </a:endParaRPr>
          </a:p>
          <a:p>
            <a:pPr marL="8659">
              <a:tabLst>
                <a:tab pos="2189826" algn="l"/>
              </a:tabLst>
            </a:pPr>
            <a:r>
              <a:rPr sz="614" b="1" dirty="0">
                <a:latin typeface="Arial"/>
                <a:cs typeface="Arial"/>
              </a:rPr>
              <a:t>101.   </a:t>
            </a:r>
            <a:r>
              <a:rPr sz="614" spc="-20" dirty="0">
                <a:latin typeface="Arial"/>
                <a:cs typeface="Arial"/>
              </a:rPr>
              <a:t>Compute 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derivative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48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following</a:t>
            </a:r>
            <a:r>
              <a:rPr sz="614" spc="41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functions	</a:t>
            </a:r>
            <a:r>
              <a:rPr sz="614" b="1" dirty="0">
                <a:latin typeface="Arial"/>
                <a:cs typeface="Arial"/>
              </a:rPr>
              <a:t>103. </a:t>
            </a:r>
            <a:r>
              <a:rPr sz="614" spc="-24" dirty="0">
                <a:latin typeface="Arial"/>
                <a:cs typeface="Arial"/>
              </a:rPr>
              <a:t>For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spc="-17" dirty="0">
                <a:latin typeface="Arial"/>
                <a:cs typeface="Arial"/>
              </a:rPr>
              <a:t>value(s)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-24" dirty="0">
                <a:latin typeface="Arial"/>
                <a:cs typeface="Arial"/>
              </a:rPr>
              <a:t>defined</a:t>
            </a:r>
            <a:r>
              <a:rPr sz="614" spc="-3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by</a:t>
            </a:r>
            <a:endParaRPr sz="614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04760" y="2529707"/>
            <a:ext cx="56197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920" spc="153" baseline="95679" dirty="0">
                <a:latin typeface="Arial"/>
                <a:cs typeface="Arial"/>
              </a:rPr>
              <a:t>.</a:t>
            </a:r>
            <a:r>
              <a:rPr sz="920" spc="153" baseline="37037" dirty="0">
                <a:latin typeface="DejaVu Serif"/>
                <a:cs typeface="DejaVu Serif"/>
              </a:rPr>
              <a:t>ax</a:t>
            </a:r>
            <a:r>
              <a:rPr sz="920" spc="-97" baseline="37037" dirty="0">
                <a:latin typeface="DejaVu Serif"/>
                <a:cs typeface="DejaVu Serif"/>
              </a:rPr>
              <a:t> </a:t>
            </a:r>
            <a:r>
              <a:rPr sz="920" spc="209" baseline="37037" dirty="0">
                <a:latin typeface="Times New Roman"/>
                <a:cs typeface="Times New Roman"/>
              </a:rPr>
              <a:t>+</a:t>
            </a:r>
            <a:r>
              <a:rPr sz="920" spc="-35" baseline="37037" dirty="0">
                <a:latin typeface="Times New Roman"/>
                <a:cs typeface="Times New Roman"/>
              </a:rPr>
              <a:t> </a:t>
            </a:r>
            <a:r>
              <a:rPr sz="920" spc="-189" baseline="37037" dirty="0">
                <a:latin typeface="DejaVu Serif"/>
                <a:cs typeface="DejaVu Serif"/>
              </a:rPr>
              <a:t>b</a:t>
            </a:r>
            <a:endParaRPr sz="920" baseline="37037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333635" y="2476133"/>
            <a:ext cx="32471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&lt;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29909" y="2582898"/>
            <a:ext cx="628649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96556">
              <a:lnSpc>
                <a:spcPts val="273"/>
              </a:lnSpc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518"/>
              </a:lnSpc>
              <a:tabLst>
                <a:tab pos="312151" algn="l"/>
              </a:tabLst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≥</a:t>
            </a:r>
            <a:r>
              <a:rPr sz="614" spc="-55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42119" y="2722509"/>
            <a:ext cx="1988560" cy="33031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>
              <a:spcBef>
                <a:spcPts val="65"/>
              </a:spcBef>
            </a:pPr>
            <a:r>
              <a:rPr sz="614" spc="-17" dirty="0">
                <a:latin typeface="Arial"/>
                <a:cs typeface="Arial"/>
              </a:rPr>
              <a:t>differentiable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-27" dirty="0">
                <a:latin typeface="Times New Roman"/>
                <a:cs typeface="Times New Roman"/>
              </a:rPr>
              <a:t>0</a:t>
            </a:r>
            <a:r>
              <a:rPr sz="614" spc="-27" dirty="0">
                <a:latin typeface="Arial"/>
                <a:cs typeface="Arial"/>
              </a:rPr>
              <a:t>? </a:t>
            </a:r>
            <a:r>
              <a:rPr sz="614" spc="-31" dirty="0">
                <a:latin typeface="Arial"/>
                <a:cs typeface="Arial"/>
              </a:rPr>
              <a:t>Sketch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graph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-4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values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31" dirty="0">
                <a:latin typeface="Arial"/>
                <a:cs typeface="Arial"/>
              </a:rPr>
              <a:t>you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found.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47"/>
              </a:spcBef>
            </a:pPr>
            <a:r>
              <a:rPr sz="614" b="1" dirty="0">
                <a:latin typeface="Arial"/>
                <a:cs typeface="Arial"/>
              </a:rPr>
              <a:t>104. </a:t>
            </a:r>
            <a:r>
              <a:rPr sz="614" spc="-24" dirty="0">
                <a:latin typeface="Arial"/>
                <a:cs typeface="Arial"/>
              </a:rPr>
              <a:t>For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spc="-17" dirty="0">
                <a:latin typeface="Arial"/>
                <a:cs typeface="Arial"/>
              </a:rPr>
              <a:t>value(s)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-24" dirty="0">
                <a:latin typeface="Arial"/>
                <a:cs typeface="Arial"/>
              </a:rPr>
              <a:t>defined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by</a:t>
            </a:r>
            <a:endParaRPr sz="614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89139" y="3151905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50003" y="3098331"/>
            <a:ext cx="724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133" baseline="55555" dirty="0">
                <a:latin typeface="Arial"/>
                <a:cs typeface="Arial"/>
              </a:rPr>
              <a:t>.</a:t>
            </a:r>
            <a:r>
              <a:rPr sz="614" spc="89" dirty="0">
                <a:latin typeface="DejaVu Serif"/>
                <a:cs typeface="DejaVu Serif"/>
              </a:rPr>
              <a:t>ax</a:t>
            </a:r>
            <a:r>
              <a:rPr sz="614" spc="133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119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14288" y="3205105"/>
            <a:ext cx="659823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96556">
              <a:lnSpc>
                <a:spcPts val="273"/>
              </a:lnSpc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518"/>
              </a:lnSpc>
              <a:tabLst>
                <a:tab pos="343324" algn="l"/>
              </a:tabLst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≥</a:t>
            </a:r>
            <a:r>
              <a:rPr sz="614" spc="-55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42119" y="3344717"/>
            <a:ext cx="1988560" cy="33031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>
              <a:spcBef>
                <a:spcPts val="65"/>
              </a:spcBef>
            </a:pPr>
            <a:r>
              <a:rPr sz="614" spc="-17" dirty="0">
                <a:latin typeface="Arial"/>
                <a:cs typeface="Arial"/>
              </a:rPr>
              <a:t>differentiable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-27" dirty="0">
                <a:latin typeface="Times New Roman"/>
                <a:cs typeface="Times New Roman"/>
              </a:rPr>
              <a:t>0</a:t>
            </a:r>
            <a:r>
              <a:rPr sz="614" spc="-27" dirty="0">
                <a:latin typeface="Arial"/>
                <a:cs typeface="Arial"/>
              </a:rPr>
              <a:t>? </a:t>
            </a:r>
            <a:r>
              <a:rPr sz="614" spc="-31" dirty="0">
                <a:latin typeface="Arial"/>
                <a:cs typeface="Arial"/>
              </a:rPr>
              <a:t>Sketch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graph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-4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values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31" dirty="0">
                <a:latin typeface="Arial"/>
                <a:cs typeface="Arial"/>
              </a:rPr>
              <a:t>you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found.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47"/>
              </a:spcBef>
            </a:pPr>
            <a:r>
              <a:rPr sz="614" b="1" dirty="0">
                <a:latin typeface="Arial"/>
                <a:cs typeface="Arial"/>
              </a:rPr>
              <a:t>105. </a:t>
            </a:r>
            <a:r>
              <a:rPr sz="614" spc="-24" dirty="0">
                <a:latin typeface="Arial"/>
                <a:cs typeface="Arial"/>
              </a:rPr>
              <a:t>For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spc="-17" dirty="0">
                <a:latin typeface="Arial"/>
                <a:cs typeface="Arial"/>
              </a:rPr>
              <a:t>value(s)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-24" dirty="0">
                <a:latin typeface="Arial"/>
                <a:cs typeface="Arial"/>
              </a:rPr>
              <a:t>defined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by</a:t>
            </a:r>
            <a:endParaRPr sz="614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28243" y="3774113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89116" y="3641517"/>
            <a:ext cx="8182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3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40901" y="371343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053392" y="3720539"/>
            <a:ext cx="58145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4961" algn="l"/>
              </a:tabLst>
            </a:pPr>
            <a:r>
              <a:rPr sz="614" spc="-14" dirty="0">
                <a:latin typeface="DejaVu Serif"/>
                <a:cs typeface="DejaVu Serif"/>
              </a:rPr>
              <a:t>ax	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&lt;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053392" y="3834415"/>
            <a:ext cx="58145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126" dirty="0">
                <a:latin typeface="DejaVu Serif"/>
                <a:cs typeface="DejaVu Serif"/>
              </a:rPr>
              <a:t>b</a:t>
            </a:r>
            <a:r>
              <a:rPr sz="614" spc="-89" dirty="0">
                <a:latin typeface="DejaVu Serif"/>
                <a:cs typeface="DejaVu Serif"/>
              </a:rPr>
              <a:t>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≥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42119" y="3966925"/>
            <a:ext cx="1989426" cy="89457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>
              <a:spcBef>
                <a:spcPts val="65"/>
              </a:spcBef>
            </a:pPr>
            <a:r>
              <a:rPr sz="614" spc="-17" dirty="0">
                <a:latin typeface="Arial"/>
                <a:cs typeface="Arial"/>
              </a:rPr>
              <a:t>differentiable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-27" dirty="0">
                <a:latin typeface="Times New Roman"/>
                <a:cs typeface="Times New Roman"/>
              </a:rPr>
              <a:t>0</a:t>
            </a:r>
            <a:r>
              <a:rPr sz="614" spc="-27" dirty="0">
                <a:latin typeface="Arial"/>
                <a:cs typeface="Arial"/>
              </a:rPr>
              <a:t>? </a:t>
            </a:r>
            <a:r>
              <a:rPr sz="614" spc="-31" dirty="0">
                <a:latin typeface="Arial"/>
                <a:cs typeface="Arial"/>
              </a:rPr>
              <a:t>Sketch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graph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-4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values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31" dirty="0">
                <a:latin typeface="Arial"/>
                <a:cs typeface="Arial"/>
              </a:rPr>
              <a:t>you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found.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7"/>
              </a:spcBef>
              <a:buFont typeface="Arial"/>
              <a:buAutoNum type="arabicPeriod" startAt="106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264095">
              <a:spcBef>
                <a:spcPts val="211"/>
              </a:spcBef>
            </a:pPr>
            <a:r>
              <a:rPr sz="614" i="1" spc="-27" dirty="0">
                <a:latin typeface="Arial"/>
                <a:cs typeface="Arial"/>
              </a:rPr>
              <a:t>True </a:t>
            </a:r>
            <a:r>
              <a:rPr sz="614" i="1" spc="-24" dirty="0">
                <a:latin typeface="Arial"/>
                <a:cs typeface="Arial"/>
              </a:rPr>
              <a:t>or </a:t>
            </a:r>
            <a:r>
              <a:rPr sz="614" i="1" spc="-27" dirty="0">
                <a:latin typeface="Arial"/>
                <a:cs typeface="Arial"/>
              </a:rPr>
              <a:t>false: </a:t>
            </a:r>
            <a:r>
              <a:rPr sz="614" spc="7" dirty="0">
                <a:latin typeface="Arial"/>
                <a:cs typeface="Arial"/>
              </a:rPr>
              <a:t>If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continuous </a:t>
            </a:r>
            <a:r>
              <a:rPr sz="614" dirty="0">
                <a:latin typeface="Arial"/>
                <a:cs typeface="Arial"/>
              </a:rPr>
              <a:t>at</a:t>
            </a:r>
            <a:r>
              <a:rPr sz="614" spc="55" dirty="0">
                <a:latin typeface="Arial"/>
                <a:cs typeface="Arial"/>
              </a:rPr>
              <a:t> </a:t>
            </a:r>
            <a:r>
              <a:rPr sz="614" spc="-51" dirty="0">
                <a:latin typeface="Arial"/>
                <a:cs typeface="Arial"/>
              </a:rPr>
              <a:t>some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4"/>
              </a:spcBef>
            </a:pP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10" dirty="0">
                <a:latin typeface="Arial"/>
                <a:cs typeface="Arial"/>
              </a:rPr>
              <a:t>then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10" dirty="0">
                <a:latin typeface="Arial"/>
                <a:cs typeface="Arial"/>
              </a:rPr>
              <a:t>must </a:t>
            </a:r>
            <a:r>
              <a:rPr sz="614" spc="-31" dirty="0">
                <a:latin typeface="Arial"/>
                <a:cs typeface="Arial"/>
              </a:rPr>
              <a:t>also </a:t>
            </a:r>
            <a:r>
              <a:rPr sz="614" spc="-34" dirty="0">
                <a:latin typeface="Arial"/>
                <a:cs typeface="Arial"/>
              </a:rPr>
              <a:t>be </a:t>
            </a:r>
            <a:r>
              <a:rPr sz="614" spc="-14" dirty="0">
                <a:latin typeface="Arial"/>
                <a:cs typeface="Arial"/>
              </a:rPr>
              <a:t>differentiable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41" dirty="0">
                <a:latin typeface="DejaVu Serif"/>
                <a:cs typeface="DejaVu Serif"/>
              </a:rPr>
              <a:t>a</a:t>
            </a:r>
            <a:r>
              <a:rPr sz="614" spc="-41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4"/>
              </a:spcBef>
              <a:buFont typeface="Arial"/>
              <a:buAutoNum type="arabicPeriod" startAt="107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3464" indent="154993">
              <a:lnSpc>
                <a:spcPct val="101499"/>
              </a:lnSpc>
              <a:spcBef>
                <a:spcPts val="205"/>
              </a:spcBef>
              <a:tabLst>
                <a:tab pos="819128" algn="l"/>
              </a:tabLst>
            </a:pPr>
            <a:r>
              <a:rPr sz="614" i="1" spc="-14" dirty="0">
                <a:latin typeface="Arial"/>
                <a:cs typeface="Arial"/>
              </a:rPr>
              <a:t>True</a:t>
            </a:r>
            <a:r>
              <a:rPr sz="614" i="1" spc="89" dirty="0">
                <a:latin typeface="Arial"/>
                <a:cs typeface="Arial"/>
              </a:rPr>
              <a:t> </a:t>
            </a:r>
            <a:r>
              <a:rPr sz="614" i="1" spc="-14" dirty="0">
                <a:latin typeface="Arial"/>
                <a:cs typeface="Arial"/>
              </a:rPr>
              <a:t>or</a:t>
            </a:r>
            <a:r>
              <a:rPr sz="614" i="1" spc="92" dirty="0">
                <a:latin typeface="Arial"/>
                <a:cs typeface="Arial"/>
              </a:rPr>
              <a:t> </a:t>
            </a:r>
            <a:r>
              <a:rPr sz="614" i="1" spc="-20" dirty="0">
                <a:latin typeface="Arial"/>
                <a:cs typeface="Arial"/>
              </a:rPr>
              <a:t>false:	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7" dirty="0">
                <a:latin typeface="Arial"/>
                <a:cs typeface="Arial"/>
              </a:rPr>
              <a:t>differentiable </a:t>
            </a:r>
            <a:r>
              <a:rPr sz="614" spc="10" dirty="0">
                <a:latin typeface="Arial"/>
                <a:cs typeface="Arial"/>
              </a:rPr>
              <a:t>at  </a:t>
            </a:r>
            <a:r>
              <a:rPr sz="614" spc="-44" dirty="0">
                <a:latin typeface="Arial"/>
                <a:cs typeface="Arial"/>
              </a:rPr>
              <a:t>some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10" dirty="0">
                <a:latin typeface="Arial"/>
                <a:cs typeface="Arial"/>
              </a:rPr>
              <a:t>then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10" dirty="0">
                <a:latin typeface="Arial"/>
                <a:cs typeface="Arial"/>
              </a:rPr>
              <a:t>must </a:t>
            </a:r>
            <a:r>
              <a:rPr sz="614" spc="-31" dirty="0">
                <a:latin typeface="Arial"/>
                <a:cs typeface="Arial"/>
              </a:rPr>
              <a:t>also </a:t>
            </a:r>
            <a:r>
              <a:rPr sz="614" spc="-34" dirty="0">
                <a:latin typeface="Arial"/>
                <a:cs typeface="Arial"/>
              </a:rPr>
              <a:t>be </a:t>
            </a:r>
            <a:r>
              <a:rPr sz="614" spc="-17" dirty="0">
                <a:latin typeface="Arial"/>
                <a:cs typeface="Arial"/>
              </a:rPr>
              <a:t>continuous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7" dirty="0">
                <a:latin typeface="Times New Roman"/>
                <a:cs typeface="Times New Roman"/>
              </a:rPr>
              <a:t> </a:t>
            </a:r>
            <a:r>
              <a:rPr sz="614" spc="-41" dirty="0">
                <a:latin typeface="DejaVu Serif"/>
                <a:cs typeface="DejaVu Serif"/>
              </a:rPr>
              <a:t>a</a:t>
            </a:r>
            <a:r>
              <a:rPr sz="614" spc="-41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313876" y="5509805"/>
            <a:ext cx="1541318" cy="0"/>
          </a:xfrm>
          <a:custGeom>
            <a:avLst/>
            <a:gdLst/>
            <a:ahLst/>
            <a:cxnLst/>
            <a:rect l="l" t="t" r="r" b="b"/>
            <a:pathLst>
              <a:path w="2260600">
                <a:moveTo>
                  <a:pt x="0" y="0"/>
                </a:moveTo>
                <a:lnTo>
                  <a:pt x="22606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6765573" y="5481663"/>
            <a:ext cx="90920" cy="562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5505936" y="4916657"/>
            <a:ext cx="1133387" cy="9555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6731101" y="5381758"/>
            <a:ext cx="4849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t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6</a:t>
            </a:fld>
            <a:endParaRPr spc="31" dirty="0"/>
          </a:p>
        </p:txBody>
      </p:sp>
      <p:sp>
        <p:nvSpPr>
          <p:cNvPr id="51" name="object 51"/>
          <p:cNvSpPr txBox="1"/>
          <p:nvPr/>
        </p:nvSpPr>
        <p:spPr>
          <a:xfrm>
            <a:off x="5550443" y="4881410"/>
            <a:ext cx="16495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31" dirty="0">
                <a:latin typeface="DejaVu Serif"/>
                <a:cs typeface="DejaVu Serif"/>
              </a:rPr>
              <a:t>t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69645" y="5964499"/>
            <a:ext cx="34528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3. </a:t>
            </a:r>
            <a:r>
              <a:rPr sz="614" spc="7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Brownian </a:t>
            </a:r>
            <a:r>
              <a:rPr sz="614" spc="-3" dirty="0">
                <a:latin typeface="Arial"/>
                <a:cs typeface="Arial"/>
              </a:rPr>
              <a:t>motion. </a:t>
            </a:r>
            <a:r>
              <a:rPr sz="614" spc="-10" dirty="0">
                <a:latin typeface="Arial"/>
                <a:cs typeface="Arial"/>
              </a:rPr>
              <a:t>Note </a:t>
            </a:r>
            <a:r>
              <a:rPr sz="614" spc="-27" dirty="0">
                <a:latin typeface="Arial"/>
                <a:cs typeface="Arial"/>
              </a:rPr>
              <a:t>how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14" dirty="0">
                <a:latin typeface="Arial"/>
                <a:cs typeface="Arial"/>
              </a:rPr>
              <a:t>doesn’t </a:t>
            </a:r>
            <a:r>
              <a:rPr sz="614" spc="-51" dirty="0">
                <a:latin typeface="Arial"/>
                <a:cs typeface="Arial"/>
              </a:rPr>
              <a:t>seem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37" dirty="0">
                <a:latin typeface="Arial"/>
                <a:cs typeface="Arial"/>
              </a:rPr>
              <a:t>have </a:t>
            </a:r>
            <a:r>
              <a:rPr sz="614" spc="-41" dirty="0">
                <a:latin typeface="Arial"/>
                <a:cs typeface="Arial"/>
              </a:rPr>
              <a:t>a a </a:t>
            </a:r>
            <a:r>
              <a:rPr sz="614" spc="-10" dirty="0">
                <a:latin typeface="Arial"/>
                <a:cs typeface="Arial"/>
              </a:rPr>
              <a:t>tangent </a:t>
            </a:r>
            <a:r>
              <a:rPr sz="614" spc="-31" dirty="0">
                <a:latin typeface="Arial"/>
                <a:cs typeface="Arial"/>
              </a:rPr>
              <a:t>anywhere </a:t>
            </a:r>
            <a:r>
              <a:rPr sz="614" spc="7" dirty="0">
                <a:latin typeface="Arial"/>
                <a:cs typeface="Arial"/>
              </a:rPr>
              <a:t>at</a:t>
            </a:r>
            <a:r>
              <a:rPr sz="614" spc="-7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all.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01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2362</Words>
  <Application>Microsoft Office PowerPoint</Application>
  <PresentationFormat>Widescreen</PresentationFormat>
  <Paragraphs>269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DejaVu Sans</vt:lpstr>
      <vt:lpstr>DejaVu Serif</vt:lpstr>
      <vt:lpstr>Georgia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2019-11-11T08:38:14Z</dcterms:created>
  <dcterms:modified xsi:type="dcterms:W3CDTF">2019-11-11T08:57:17Z</dcterms:modified>
</cp:coreProperties>
</file>